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1\Administration\&#1050;&#1086;&#1084;&#1080;&#1089;&#1089;&#1072;&#1088;&#1086;&#1074;&#1072;%20&#1054;.&#1042;\&#1057;&#1087;&#1088;&#1072;&#1074;&#1082;&#1080;\&#1075;&#1088;&#1072;&#1092;&#1080;&#1082;%20&#1072;&#1090;&#1090;&#1077;&#1089;&#1090;&#1072;&#1094;&#1080;&#1080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1\Administration\&#1050;&#1086;&#1084;&#1080;&#1089;&#1089;&#1072;&#1088;&#1086;&#1074;&#1072;%20&#1054;.&#1042;\&#1057;&#1087;&#1088;&#1072;&#1074;&#1082;&#1080;\&#1075;&#1088;&#1072;&#1092;&#1080;&#1082;%20&#1072;&#1090;&#1090;&#1077;&#1089;&#1090;&#1072;&#1094;&#1080;&#1080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1\Administration\&#1050;&#1086;&#1084;&#1080;&#1089;&#1089;&#1072;&#1088;&#1086;&#1074;&#1072;%20&#1054;.&#1042;\&#1057;&#1087;&#1088;&#1072;&#1074;&#1082;&#1080;\&#1075;&#1088;&#1072;&#1092;&#1080;&#1082;%20&#1072;&#1090;&#1090;&#1077;&#1089;&#1090;&#1072;&#1094;&#1080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1\Administration\&#1050;&#1086;&#1084;&#1080;&#1089;&#1089;&#1072;&#1088;&#1086;&#1074;&#1072;%20&#1054;.&#1042;\&#1057;&#1087;&#1088;&#1072;&#1074;&#1082;&#1080;\&#1075;&#1088;&#1072;&#1092;&#1080;&#1082;%20&#1072;&#1090;&#1090;&#1077;&#1089;&#1090;&#1072;&#1094;&#1080;&#108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1\Administration\&#1050;&#1086;&#1084;&#1080;&#1089;&#1089;&#1072;&#1088;&#1086;&#1074;&#1072;%20&#1054;.&#1042;\&#1057;&#1087;&#1088;&#1072;&#1074;&#1082;&#1080;\&#1075;&#1088;&#1072;&#1092;&#1080;&#1082;%20&#1072;&#1090;&#1090;&#1077;&#1089;&#1090;&#1072;&#1094;&#1080;&#108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1\Administration\&#1050;&#1086;&#1084;&#1080;&#1089;&#1089;&#1072;&#1088;&#1086;&#1074;&#1072;%20&#1054;.&#1042;\&#1057;&#1087;&#1088;&#1072;&#1074;&#1082;&#1080;\&#1075;&#1088;&#1072;&#1092;&#1080;&#1082;%20&#1072;&#1090;&#1090;&#1077;&#1089;&#1090;&#1072;&#1094;&#1080;&#108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1\Administration\&#1050;&#1086;&#1084;&#1080;&#1089;&#1089;&#1072;&#1088;&#1086;&#1074;&#1072;%20&#1054;.&#1042;\&#1057;&#1087;&#1088;&#1072;&#1074;&#1082;&#1080;\&#1075;&#1088;&#1072;&#1092;&#1080;&#1082;%20&#1072;&#1090;&#1090;&#1077;&#1089;&#1090;&#1072;&#1094;&#1080;&#108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1\Administration\&#1050;&#1086;&#1084;&#1080;&#1089;&#1089;&#1072;&#1088;&#1086;&#1074;&#1072;%20&#1054;.&#1042;\&#1057;&#1087;&#1088;&#1072;&#1074;&#1082;&#1080;\&#1075;&#1088;&#1072;&#1092;&#1080;&#1082;%20&#1072;&#1090;&#1090;&#1077;&#1089;&#1090;&#1072;&#1094;&#1080;&#108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1\Administration\&#1050;&#1086;&#1084;&#1080;&#1089;&#1089;&#1072;&#1088;&#1086;&#1074;&#1072;%20&#1054;.&#1042;\&#1057;&#1087;&#1088;&#1072;&#1074;&#1082;&#1080;\&#1075;&#1088;&#1072;&#1092;&#1080;&#1082;%20&#1072;&#1090;&#1090;&#1077;&#1089;&#1090;&#1072;&#1094;&#1080;&#108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1\Administration\&#1050;&#1086;&#1084;&#1080;&#1089;&#1089;&#1072;&#1088;&#1086;&#1074;&#1072;%20&#1054;.&#1042;\&#1057;&#1087;&#1088;&#1072;&#1074;&#1082;&#1080;\&#1075;&#1088;&#1072;&#1092;&#1080;&#1082;%20&#1072;&#1090;&#1090;&#1077;&#1089;&#1090;&#1072;&#1094;&#1080;&#1080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1\Administration\&#1050;&#1086;&#1084;&#1080;&#1089;&#1089;&#1072;&#1088;&#1086;&#1074;&#1072;%20&#1054;.&#1042;\&#1057;&#1087;&#1088;&#1072;&#1074;&#1082;&#1080;\&#1075;&#1088;&#1072;&#1092;&#1080;&#1082;%20&#1072;&#1090;&#1090;&#1077;&#1089;&#1090;&#1072;&#1094;&#1080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4547886232253299E-2"/>
          <c:y val="7.1210440288627538E-2"/>
          <c:w val="0.89481734752563857"/>
          <c:h val="0.80726046887698899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2.7777777777777835E-3"/>
                  <c:y val="-7.8703703703703734E-2"/>
                </c:manualLayout>
              </c:layout>
              <c:showVal val="1"/>
            </c:dLbl>
            <c:dLbl>
              <c:idx val="1"/>
              <c:layout>
                <c:manualLayout>
                  <c:x val="2.5000000000000012E-2"/>
                  <c:y val="-4.1666666666666671E-2"/>
                </c:manualLayout>
              </c:layout>
              <c:showVal val="1"/>
            </c:dLbl>
            <c:dLbl>
              <c:idx val="2"/>
              <c:layout>
                <c:manualLayout>
                  <c:x val="1.666666666666658E-2"/>
                  <c:y val="-9.7222222222222238E-2"/>
                </c:manualLayout>
              </c:layout>
              <c:showVal val="1"/>
            </c:dLbl>
            <c:showVal val="1"/>
          </c:dLbls>
          <c:cat>
            <c:strRef>
              <c:f>Лист1!$C$28:$C$30</c:f>
              <c:strCache>
                <c:ptCount val="3"/>
                <c:pt idx="0">
                  <c:v>СОУ</c:v>
                </c:pt>
                <c:pt idx="1">
                  <c:v>КУ</c:v>
                </c:pt>
                <c:pt idx="2">
                  <c:v>КК</c:v>
                </c:pt>
              </c:strCache>
            </c:strRef>
          </c:cat>
          <c:val>
            <c:numRef>
              <c:f>Лист1!$D$28:$D$30</c:f>
              <c:numCache>
                <c:formatCode>General</c:formatCode>
                <c:ptCount val="3"/>
                <c:pt idx="0">
                  <c:v>58</c:v>
                </c:pt>
                <c:pt idx="1">
                  <c:v>75</c:v>
                </c:pt>
                <c:pt idx="2">
                  <c:v>29</c:v>
                </c:pt>
              </c:numCache>
            </c:numRef>
          </c:val>
        </c:ser>
        <c:shape val="box"/>
        <c:axId val="82706816"/>
        <c:axId val="82708736"/>
        <c:axId val="0"/>
      </c:bar3DChart>
      <c:catAx>
        <c:axId val="82706816"/>
        <c:scaling>
          <c:orientation val="minMax"/>
        </c:scaling>
        <c:axPos val="b"/>
        <c:tickLblPos val="nextTo"/>
        <c:crossAx val="82708736"/>
        <c:crosses val="autoZero"/>
        <c:auto val="1"/>
        <c:lblAlgn val="ctr"/>
        <c:lblOffset val="100"/>
      </c:catAx>
      <c:valAx>
        <c:axId val="82708736"/>
        <c:scaling>
          <c:orientation val="minMax"/>
        </c:scaling>
        <c:axPos val="l"/>
        <c:majorGridlines/>
        <c:numFmt formatCode="General" sourceLinked="1"/>
        <c:tickLblPos val="nextTo"/>
        <c:crossAx val="82706816"/>
        <c:crosses val="autoZero"/>
        <c:crossBetween val="between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Лист3!$P$1:$U$1</c:f>
              <c:strCache>
                <c:ptCount val="6"/>
                <c:pt idx="0">
                  <c:v>1-8мш</c:v>
                </c:pt>
                <c:pt idx="1">
                  <c:v>2-18мш</c:v>
                </c:pt>
                <c:pt idx="2">
                  <c:v>1-7ст</c:v>
                </c:pt>
                <c:pt idx="3">
                  <c:v>2-17ст</c:v>
                </c:pt>
                <c:pt idx="4">
                  <c:v>1-9сд</c:v>
                </c:pt>
                <c:pt idx="5">
                  <c:v>2-19сд</c:v>
                </c:pt>
              </c:strCache>
            </c:strRef>
          </c:cat>
          <c:val>
            <c:numRef>
              <c:f>Лист3!$P$4:$U$4</c:f>
              <c:numCache>
                <c:formatCode>General</c:formatCode>
                <c:ptCount val="6"/>
                <c:pt idx="0">
                  <c:v>67</c:v>
                </c:pt>
                <c:pt idx="1">
                  <c:v>58</c:v>
                </c:pt>
                <c:pt idx="2">
                  <c:v>29</c:v>
                </c:pt>
                <c:pt idx="3">
                  <c:v>38</c:v>
                </c:pt>
                <c:pt idx="4">
                  <c:v>50</c:v>
                </c:pt>
                <c:pt idx="5">
                  <c:v>63</c:v>
                </c:pt>
              </c:numCache>
            </c:numRef>
          </c:val>
        </c:ser>
        <c:shape val="box"/>
        <c:axId val="142694272"/>
        <c:axId val="142696448"/>
        <c:axId val="0"/>
      </c:bar3DChart>
      <c:catAx>
        <c:axId val="14269427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42696448"/>
        <c:crosses val="autoZero"/>
        <c:auto val="1"/>
        <c:lblAlgn val="ctr"/>
        <c:lblOffset val="100"/>
      </c:catAx>
      <c:valAx>
        <c:axId val="142696448"/>
        <c:scaling>
          <c:orientation val="minMax"/>
        </c:scaling>
        <c:axPos val="l"/>
        <c:majorGridlines/>
        <c:numFmt formatCode="General" sourceLinked="1"/>
        <c:tickLblPos val="nextTo"/>
        <c:crossAx val="142694272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8"/>
              <c:layout>
                <c:manualLayout>
                  <c:x val="2.4883355190628717E-2"/>
                  <c:y val="-4.5714285714285714E-2"/>
                </c:manualLayout>
              </c:layout>
              <c:showVal val="1"/>
            </c:dLbl>
            <c:dLbl>
              <c:idx val="17"/>
              <c:layout>
                <c:manualLayout>
                  <c:x val="-1.8662516392971538E-2"/>
                  <c:y val="-7.6190476190476208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Лист4!$B$2:$U$2</c:f>
              <c:strCache>
                <c:ptCount val="20"/>
                <c:pt idx="0">
                  <c:v>1-11мсс</c:v>
                </c:pt>
                <c:pt idx="1">
                  <c:v>2-13мсс</c:v>
                </c:pt>
                <c:pt idx="2">
                  <c:v>3-1мсс</c:v>
                </c:pt>
                <c:pt idx="3">
                  <c:v>1-12с</c:v>
                </c:pt>
                <c:pt idx="4">
                  <c:v>2-16с</c:v>
                </c:pt>
                <c:pt idx="5">
                  <c:v>3-5с</c:v>
                </c:pt>
                <c:pt idx="6">
                  <c:v>1-20к</c:v>
                </c:pt>
                <c:pt idx="7">
                  <c:v>2-15к</c:v>
                </c:pt>
                <c:pt idx="8">
                  <c:v>3-3к</c:v>
                </c:pt>
                <c:pt idx="9">
                  <c:v>1-22жкх</c:v>
                </c:pt>
                <c:pt idx="10">
                  <c:v>1-4сэзс</c:v>
                </c:pt>
                <c:pt idx="11">
                  <c:v>2-14сэзс</c:v>
                </c:pt>
                <c:pt idx="12">
                  <c:v>3-6сэзс</c:v>
                </c:pt>
                <c:pt idx="13">
                  <c:v>4-10сэзс</c:v>
                </c:pt>
                <c:pt idx="14">
                  <c:v>1-8мш</c:v>
                </c:pt>
                <c:pt idx="15">
                  <c:v>2-18мш</c:v>
                </c:pt>
                <c:pt idx="16">
                  <c:v>1-7ст</c:v>
                </c:pt>
                <c:pt idx="17">
                  <c:v>2-17ст</c:v>
                </c:pt>
                <c:pt idx="18">
                  <c:v>1-9сд</c:v>
                </c:pt>
                <c:pt idx="19">
                  <c:v>2-19сд</c:v>
                </c:pt>
              </c:strCache>
            </c:strRef>
          </c:cat>
          <c:val>
            <c:numRef>
              <c:f>Лист4!$B$8:$U$8</c:f>
              <c:numCache>
                <c:formatCode>General</c:formatCode>
                <c:ptCount val="20"/>
                <c:pt idx="0">
                  <c:v>52</c:v>
                </c:pt>
                <c:pt idx="1">
                  <c:v>59.6</c:v>
                </c:pt>
                <c:pt idx="2">
                  <c:v>177.9</c:v>
                </c:pt>
                <c:pt idx="3">
                  <c:v>72.5</c:v>
                </c:pt>
                <c:pt idx="4">
                  <c:v>149.69999999999999</c:v>
                </c:pt>
                <c:pt idx="5">
                  <c:v>59</c:v>
                </c:pt>
                <c:pt idx="6">
                  <c:v>81.3</c:v>
                </c:pt>
                <c:pt idx="7">
                  <c:v>108.2</c:v>
                </c:pt>
                <c:pt idx="8">
                  <c:v>105.8</c:v>
                </c:pt>
                <c:pt idx="10">
                  <c:v>36</c:v>
                </c:pt>
                <c:pt idx="11">
                  <c:v>61.1</c:v>
                </c:pt>
                <c:pt idx="12">
                  <c:v>61.6</c:v>
                </c:pt>
                <c:pt idx="13">
                  <c:v>38.1</c:v>
                </c:pt>
                <c:pt idx="14">
                  <c:v>36.1</c:v>
                </c:pt>
                <c:pt idx="15">
                  <c:v>42.5</c:v>
                </c:pt>
                <c:pt idx="16">
                  <c:v>125.1</c:v>
                </c:pt>
                <c:pt idx="17">
                  <c:v>183.4</c:v>
                </c:pt>
                <c:pt idx="18">
                  <c:v>177.7</c:v>
                </c:pt>
                <c:pt idx="19">
                  <c:v>65</c:v>
                </c:pt>
              </c:numCache>
            </c:numRef>
          </c:val>
        </c:ser>
        <c:shape val="box"/>
        <c:axId val="143393920"/>
        <c:axId val="143395456"/>
        <c:axId val="0"/>
      </c:bar3DChart>
      <c:catAx>
        <c:axId val="14339392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43395456"/>
        <c:crosses val="autoZero"/>
        <c:auto val="1"/>
        <c:lblAlgn val="ctr"/>
        <c:lblOffset val="100"/>
      </c:catAx>
      <c:valAx>
        <c:axId val="143395456"/>
        <c:scaling>
          <c:orientation val="minMax"/>
        </c:scaling>
        <c:axPos val="l"/>
        <c:majorGridlines/>
        <c:numFmt formatCode="General" sourceLinked="1"/>
        <c:tickLblPos val="nextTo"/>
        <c:crossAx val="14339392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Лист1!$B$1:$J$1</c:f>
              <c:strCache>
                <c:ptCount val="9"/>
                <c:pt idx="0">
                  <c:v>1-11мсс</c:v>
                </c:pt>
                <c:pt idx="1">
                  <c:v>2-13мсс</c:v>
                </c:pt>
                <c:pt idx="2">
                  <c:v>3-1мсс</c:v>
                </c:pt>
                <c:pt idx="3">
                  <c:v>1-12с</c:v>
                </c:pt>
                <c:pt idx="4">
                  <c:v>2-16с</c:v>
                </c:pt>
                <c:pt idx="5">
                  <c:v>3-5с</c:v>
                </c:pt>
                <c:pt idx="6">
                  <c:v>1-20к</c:v>
                </c:pt>
                <c:pt idx="7">
                  <c:v>2-15к</c:v>
                </c:pt>
                <c:pt idx="8">
                  <c:v>3-3к</c:v>
                </c:pt>
              </c:strCache>
            </c:strRef>
          </c:cat>
          <c:val>
            <c:numRef>
              <c:f>Лист1!$B$4:$J$4</c:f>
              <c:numCache>
                <c:formatCode>General</c:formatCode>
                <c:ptCount val="9"/>
                <c:pt idx="0">
                  <c:v>51</c:v>
                </c:pt>
                <c:pt idx="1">
                  <c:v>59</c:v>
                </c:pt>
                <c:pt idx="2">
                  <c:v>65</c:v>
                </c:pt>
                <c:pt idx="3">
                  <c:v>56</c:v>
                </c:pt>
                <c:pt idx="4">
                  <c:v>49</c:v>
                </c:pt>
                <c:pt idx="5">
                  <c:v>63</c:v>
                </c:pt>
                <c:pt idx="6">
                  <c:v>48</c:v>
                </c:pt>
                <c:pt idx="7">
                  <c:v>41</c:v>
                </c:pt>
                <c:pt idx="8">
                  <c:v>71</c:v>
                </c:pt>
              </c:numCache>
            </c:numRef>
          </c:val>
        </c:ser>
        <c:shape val="box"/>
        <c:axId val="82718080"/>
        <c:axId val="82777600"/>
        <c:axId val="0"/>
      </c:bar3DChart>
      <c:catAx>
        <c:axId val="8271808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82777600"/>
        <c:crosses val="autoZero"/>
        <c:auto val="1"/>
        <c:lblAlgn val="ctr"/>
        <c:lblOffset val="100"/>
      </c:catAx>
      <c:valAx>
        <c:axId val="82777600"/>
        <c:scaling>
          <c:orientation val="minMax"/>
        </c:scaling>
        <c:axPos val="l"/>
        <c:majorGridlines/>
        <c:numFmt formatCode="General" sourceLinked="1"/>
        <c:tickLblPos val="nextTo"/>
        <c:crossAx val="82718080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Лист2!$B$1:$J$1</c:f>
              <c:strCache>
                <c:ptCount val="9"/>
                <c:pt idx="0">
                  <c:v>1-11мсс</c:v>
                </c:pt>
                <c:pt idx="1">
                  <c:v>2-13мсс</c:v>
                </c:pt>
                <c:pt idx="2">
                  <c:v>3-1мсс</c:v>
                </c:pt>
                <c:pt idx="3">
                  <c:v>1-12с</c:v>
                </c:pt>
                <c:pt idx="4">
                  <c:v>2-16с</c:v>
                </c:pt>
                <c:pt idx="5">
                  <c:v>3-5с</c:v>
                </c:pt>
                <c:pt idx="6">
                  <c:v>1-20к</c:v>
                </c:pt>
                <c:pt idx="7">
                  <c:v>2-15к</c:v>
                </c:pt>
                <c:pt idx="8">
                  <c:v>3-3к</c:v>
                </c:pt>
              </c:strCache>
            </c:strRef>
          </c:cat>
          <c:val>
            <c:numRef>
              <c:f>Лист2!$B$4:$J$4</c:f>
              <c:numCache>
                <c:formatCode>General</c:formatCode>
                <c:ptCount val="9"/>
                <c:pt idx="0">
                  <c:v>73</c:v>
                </c:pt>
                <c:pt idx="1">
                  <c:v>89</c:v>
                </c:pt>
                <c:pt idx="2">
                  <c:v>67</c:v>
                </c:pt>
                <c:pt idx="3">
                  <c:v>80</c:v>
                </c:pt>
                <c:pt idx="4">
                  <c:v>73</c:v>
                </c:pt>
                <c:pt idx="5">
                  <c:v>89</c:v>
                </c:pt>
                <c:pt idx="6">
                  <c:v>83</c:v>
                </c:pt>
                <c:pt idx="7">
                  <c:v>53</c:v>
                </c:pt>
                <c:pt idx="8">
                  <c:v>95</c:v>
                </c:pt>
              </c:numCache>
            </c:numRef>
          </c:val>
        </c:ser>
        <c:shape val="box"/>
        <c:axId val="82959360"/>
        <c:axId val="83052032"/>
        <c:axId val="0"/>
      </c:bar3DChart>
      <c:catAx>
        <c:axId val="82959360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83052032"/>
        <c:crosses val="autoZero"/>
        <c:auto val="1"/>
        <c:lblAlgn val="ctr"/>
        <c:lblOffset val="100"/>
      </c:catAx>
      <c:valAx>
        <c:axId val="83052032"/>
        <c:scaling>
          <c:orientation val="minMax"/>
        </c:scaling>
        <c:axPos val="l"/>
        <c:majorGridlines/>
        <c:numFmt formatCode="General" sourceLinked="1"/>
        <c:tickLblPos val="nextTo"/>
        <c:crossAx val="82959360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Лист3!$B$1:$J$1</c:f>
              <c:strCache>
                <c:ptCount val="9"/>
                <c:pt idx="0">
                  <c:v>1-11мсс</c:v>
                </c:pt>
                <c:pt idx="1">
                  <c:v>2-13мсс</c:v>
                </c:pt>
                <c:pt idx="2">
                  <c:v>3-1мсс</c:v>
                </c:pt>
                <c:pt idx="3">
                  <c:v>1-12с</c:v>
                </c:pt>
                <c:pt idx="4">
                  <c:v>2-16с</c:v>
                </c:pt>
                <c:pt idx="5">
                  <c:v>3-5с</c:v>
                </c:pt>
                <c:pt idx="6">
                  <c:v>1-20к</c:v>
                </c:pt>
                <c:pt idx="7">
                  <c:v>2-15к</c:v>
                </c:pt>
                <c:pt idx="8">
                  <c:v>3-3к</c:v>
                </c:pt>
              </c:strCache>
            </c:strRef>
          </c:cat>
          <c:val>
            <c:numRef>
              <c:f>Лист3!$B$4:$J$4</c:f>
              <c:numCache>
                <c:formatCode>General</c:formatCode>
                <c:ptCount val="9"/>
                <c:pt idx="0">
                  <c:v>14</c:v>
                </c:pt>
                <c:pt idx="1">
                  <c:v>24</c:v>
                </c:pt>
                <c:pt idx="2">
                  <c:v>29</c:v>
                </c:pt>
                <c:pt idx="3">
                  <c:v>24</c:v>
                </c:pt>
                <c:pt idx="4">
                  <c:v>20</c:v>
                </c:pt>
                <c:pt idx="5">
                  <c:v>39</c:v>
                </c:pt>
                <c:pt idx="6">
                  <c:v>14</c:v>
                </c:pt>
                <c:pt idx="7">
                  <c:v>10</c:v>
                </c:pt>
                <c:pt idx="8">
                  <c:v>47</c:v>
                </c:pt>
              </c:numCache>
            </c:numRef>
          </c:val>
        </c:ser>
        <c:shape val="box"/>
        <c:axId val="108309120"/>
        <c:axId val="108312832"/>
        <c:axId val="0"/>
      </c:bar3DChart>
      <c:catAx>
        <c:axId val="108309120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108312832"/>
        <c:crosses val="autoZero"/>
        <c:auto val="1"/>
        <c:lblAlgn val="ctr"/>
        <c:lblOffset val="100"/>
      </c:catAx>
      <c:valAx>
        <c:axId val="108312832"/>
        <c:scaling>
          <c:orientation val="minMax"/>
        </c:scaling>
        <c:axPos val="l"/>
        <c:majorGridlines/>
        <c:numFmt formatCode="General" sourceLinked="1"/>
        <c:tickLblPos val="nextTo"/>
        <c:crossAx val="108309120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view3D>
      <c:rAngAx val="1"/>
    </c:view3D>
    <c:plotArea>
      <c:layout>
        <c:manualLayout>
          <c:layoutTarget val="inner"/>
          <c:xMode val="edge"/>
          <c:yMode val="edge"/>
          <c:x val="0.10393285214348209"/>
          <c:y val="7.4548702245552628E-2"/>
          <c:w val="0.7640129046369204"/>
          <c:h val="0.79822506561679785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4.6296296296296294E-3"/>
                  <c:y val="-6.1732718539678766E-2"/>
                </c:manualLayout>
              </c:layout>
              <c:showVal val="1"/>
            </c:dLbl>
            <c:dLbl>
              <c:idx val="1"/>
              <c:layout>
                <c:manualLayout>
                  <c:x val="1.5432098765432098E-3"/>
                  <c:y val="-5.892668587878426E-2"/>
                </c:manualLayout>
              </c:layout>
              <c:showVal val="1"/>
            </c:dLbl>
            <c:dLbl>
              <c:idx val="2"/>
              <c:layout>
                <c:manualLayout>
                  <c:x val="-1.5432098765432098E-3"/>
                  <c:y val="-7.2956849183256692E-2"/>
                </c:manualLayout>
              </c:layout>
              <c:showVal val="1"/>
            </c:dLbl>
            <c:dLbl>
              <c:idx val="3"/>
              <c:layout>
                <c:manualLayout>
                  <c:x val="1.5432098765432098E-3"/>
                  <c:y val="-5.0508587896100784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Лист1!$L$1:$O$1</c:f>
              <c:strCache>
                <c:ptCount val="4"/>
                <c:pt idx="0">
                  <c:v>1-4сэзс</c:v>
                </c:pt>
                <c:pt idx="1">
                  <c:v>2-14сэзс</c:v>
                </c:pt>
                <c:pt idx="2">
                  <c:v>3-6сэзс</c:v>
                </c:pt>
                <c:pt idx="3">
                  <c:v>4-10сэзс</c:v>
                </c:pt>
              </c:strCache>
            </c:strRef>
          </c:cat>
          <c:val>
            <c:numRef>
              <c:f>Лист1!$L$4:$O$4</c:f>
              <c:numCache>
                <c:formatCode>General</c:formatCode>
                <c:ptCount val="4"/>
                <c:pt idx="0">
                  <c:v>59</c:v>
                </c:pt>
                <c:pt idx="1">
                  <c:v>64</c:v>
                </c:pt>
                <c:pt idx="2">
                  <c:v>53</c:v>
                </c:pt>
                <c:pt idx="3">
                  <c:v>57</c:v>
                </c:pt>
              </c:numCache>
            </c:numRef>
          </c:val>
        </c:ser>
        <c:shape val="box"/>
        <c:axId val="109586688"/>
        <c:axId val="109850624"/>
        <c:axId val="0"/>
      </c:bar3DChart>
      <c:catAx>
        <c:axId val="1095866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109850624"/>
        <c:crosses val="autoZero"/>
        <c:auto val="1"/>
        <c:lblAlgn val="ctr"/>
        <c:lblOffset val="100"/>
      </c:catAx>
      <c:valAx>
        <c:axId val="109850624"/>
        <c:scaling>
          <c:orientation val="minMax"/>
        </c:scaling>
        <c:axPos val="l"/>
        <c:majorGridlines/>
        <c:numFmt formatCode="General" sourceLinked="1"/>
        <c:tickLblPos val="nextTo"/>
        <c:crossAx val="109586688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1.8518518518518517E-2"/>
                  <c:y val="-2.7200841014387436E-2"/>
                </c:manualLayout>
              </c:layout>
              <c:showVal val="1"/>
            </c:dLbl>
            <c:dLbl>
              <c:idx val="1"/>
              <c:layout>
                <c:manualLayout>
                  <c:x val="2.7777777777777776E-2"/>
                  <c:y val="-3.9284457252522831E-2"/>
                </c:manualLayout>
              </c:layout>
              <c:showVal val="1"/>
            </c:dLbl>
            <c:dLbl>
              <c:idx val="2"/>
              <c:layout>
                <c:manualLayout>
                  <c:x val="2.6234567901234566E-2"/>
                  <c:y val="-5.0508587896100784E-2"/>
                </c:manualLayout>
              </c:layout>
              <c:showVal val="1"/>
            </c:dLbl>
            <c:dLbl>
              <c:idx val="3"/>
              <c:layout>
                <c:manualLayout>
                  <c:x val="2.4691358024691357E-2"/>
                  <c:y val="-3.0866359269839369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Лист2!$L$1:$O$1</c:f>
              <c:strCache>
                <c:ptCount val="4"/>
                <c:pt idx="0">
                  <c:v>1-4сэзс</c:v>
                </c:pt>
                <c:pt idx="1">
                  <c:v>2-14сэзс</c:v>
                </c:pt>
                <c:pt idx="2">
                  <c:v>3-6сэзс</c:v>
                </c:pt>
                <c:pt idx="3">
                  <c:v>4-10 сэзс</c:v>
                </c:pt>
              </c:strCache>
            </c:strRef>
          </c:cat>
          <c:val>
            <c:numRef>
              <c:f>Лист2!$L$4:$O$4</c:f>
              <c:numCache>
                <c:formatCode>General</c:formatCode>
                <c:ptCount val="4"/>
                <c:pt idx="0">
                  <c:v>100</c:v>
                </c:pt>
                <c:pt idx="1">
                  <c:v>90</c:v>
                </c:pt>
                <c:pt idx="2">
                  <c:v>82</c:v>
                </c:pt>
                <c:pt idx="3">
                  <c:v>60</c:v>
                </c:pt>
              </c:numCache>
            </c:numRef>
          </c:val>
        </c:ser>
        <c:shape val="box"/>
        <c:axId val="108309888"/>
        <c:axId val="108323584"/>
        <c:axId val="0"/>
      </c:bar3DChart>
      <c:catAx>
        <c:axId val="10830988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08323584"/>
        <c:crosses val="autoZero"/>
        <c:auto val="1"/>
        <c:lblAlgn val="ctr"/>
        <c:lblOffset val="100"/>
      </c:catAx>
      <c:valAx>
        <c:axId val="108323584"/>
        <c:scaling>
          <c:orientation val="minMax"/>
        </c:scaling>
        <c:axPos val="l"/>
        <c:majorGridlines/>
        <c:numFmt formatCode="General" sourceLinked="1"/>
        <c:tickLblPos val="nextTo"/>
        <c:crossAx val="108309888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1.0802469135802469E-2"/>
                  <c:y val="-5.8926685878784253E-2"/>
                </c:manualLayout>
              </c:layout>
              <c:showVal val="1"/>
            </c:dLbl>
            <c:dLbl>
              <c:idx val="1"/>
              <c:layout>
                <c:manualLayout>
                  <c:x val="2.6234567901234566E-2"/>
                  <c:y val="-1.9642228626261415E-2"/>
                </c:manualLayout>
              </c:layout>
              <c:showVal val="1"/>
            </c:dLbl>
            <c:dLbl>
              <c:idx val="2"/>
              <c:layout>
                <c:manualLayout>
                  <c:x val="2.1604938271604937E-2"/>
                  <c:y val="-3.0866359269839369E-2"/>
                </c:manualLayout>
              </c:layout>
              <c:showVal val="1"/>
            </c:dLbl>
            <c:dLbl>
              <c:idx val="3"/>
              <c:layout>
                <c:manualLayout>
                  <c:x val="2.7777777777777776E-2"/>
                  <c:y val="-3.3672391930733854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Лист3!$L$1:$O$1</c:f>
              <c:strCache>
                <c:ptCount val="4"/>
                <c:pt idx="0">
                  <c:v>1-4сэзс</c:v>
                </c:pt>
                <c:pt idx="1">
                  <c:v>2-14сэзс</c:v>
                </c:pt>
                <c:pt idx="2">
                  <c:v>3-6сэзс</c:v>
                </c:pt>
                <c:pt idx="3">
                  <c:v>4-10сэзс</c:v>
                </c:pt>
              </c:strCache>
            </c:strRef>
          </c:cat>
          <c:val>
            <c:numRef>
              <c:f>Лист3!$L$4:$O$4</c:f>
              <c:numCache>
                <c:formatCode>General</c:formatCode>
                <c:ptCount val="4"/>
                <c:pt idx="0">
                  <c:v>24</c:v>
                </c:pt>
                <c:pt idx="1">
                  <c:v>33</c:v>
                </c:pt>
                <c:pt idx="2">
                  <c:v>23</c:v>
                </c:pt>
                <c:pt idx="3">
                  <c:v>19</c:v>
                </c:pt>
              </c:numCache>
            </c:numRef>
          </c:val>
        </c:ser>
        <c:shape val="box"/>
        <c:axId val="108549632"/>
        <c:axId val="108640128"/>
        <c:axId val="0"/>
      </c:bar3DChart>
      <c:catAx>
        <c:axId val="10854963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08640128"/>
        <c:crosses val="autoZero"/>
        <c:auto val="1"/>
        <c:lblAlgn val="ctr"/>
        <c:lblOffset val="100"/>
      </c:catAx>
      <c:valAx>
        <c:axId val="108640128"/>
        <c:scaling>
          <c:orientation val="minMax"/>
        </c:scaling>
        <c:axPos val="l"/>
        <c:majorGridlines/>
        <c:numFmt formatCode="General" sourceLinked="1"/>
        <c:tickLblPos val="nextTo"/>
        <c:crossAx val="108549632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1.5432098765432098E-3"/>
                  <c:y val="-2.5254293948050392E-2"/>
                </c:manualLayout>
              </c:layout>
              <c:showVal val="1"/>
            </c:dLbl>
            <c:dLbl>
              <c:idx val="1"/>
              <c:layout>
                <c:manualLayout>
                  <c:x val="1.6975308641975308E-2"/>
                  <c:y val="-5.612065321788976E-3"/>
                </c:manualLayout>
              </c:layout>
              <c:showVal val="1"/>
            </c:dLbl>
            <c:dLbl>
              <c:idx val="2"/>
              <c:layout>
                <c:manualLayout>
                  <c:x val="3.2407407407407406E-2"/>
                  <c:y val="-1.6836195965366927E-2"/>
                </c:manualLayout>
              </c:layout>
              <c:showVal val="1"/>
            </c:dLbl>
            <c:dLbl>
              <c:idx val="3"/>
              <c:layout>
                <c:manualLayout>
                  <c:x val="1.2345679012345678E-2"/>
                  <c:y val="-5.6120653217889734E-2"/>
                </c:manualLayout>
              </c:layout>
              <c:showVal val="1"/>
            </c:dLbl>
            <c:dLbl>
              <c:idx val="4"/>
              <c:layout>
                <c:manualLayout>
                  <c:x val="1.0802469135802469E-2"/>
                  <c:y val="-5.0508587896100784E-2"/>
                </c:manualLayout>
              </c:layout>
              <c:showVal val="1"/>
            </c:dLbl>
            <c:dLbl>
              <c:idx val="5"/>
              <c:layout>
                <c:manualLayout>
                  <c:x val="9.259259259259146E-3"/>
                  <c:y val="-1.9642228626261415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Лист1!$P$1:$U$1</c:f>
              <c:strCache>
                <c:ptCount val="6"/>
                <c:pt idx="0">
                  <c:v>1-8мш</c:v>
                </c:pt>
                <c:pt idx="1">
                  <c:v>2-18мш</c:v>
                </c:pt>
                <c:pt idx="2">
                  <c:v>1-7ст</c:v>
                </c:pt>
                <c:pt idx="3">
                  <c:v>2-17ст</c:v>
                </c:pt>
                <c:pt idx="4">
                  <c:v>1-9сд</c:v>
                </c:pt>
                <c:pt idx="5">
                  <c:v>2-19сд</c:v>
                </c:pt>
              </c:strCache>
            </c:strRef>
          </c:cat>
          <c:val>
            <c:numRef>
              <c:f>Лист1!$P$4:$U$4</c:f>
              <c:numCache>
                <c:formatCode>General</c:formatCode>
                <c:ptCount val="6"/>
                <c:pt idx="0">
                  <c:v>77</c:v>
                </c:pt>
                <c:pt idx="1">
                  <c:v>74</c:v>
                </c:pt>
                <c:pt idx="2">
                  <c:v>64</c:v>
                </c:pt>
                <c:pt idx="3">
                  <c:v>53</c:v>
                </c:pt>
                <c:pt idx="4">
                  <c:v>45</c:v>
                </c:pt>
                <c:pt idx="5">
                  <c:v>62</c:v>
                </c:pt>
              </c:numCache>
            </c:numRef>
          </c:val>
        </c:ser>
        <c:shape val="box"/>
        <c:axId val="129922176"/>
        <c:axId val="130150400"/>
        <c:axId val="0"/>
      </c:bar3DChart>
      <c:catAx>
        <c:axId val="12992217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30150400"/>
        <c:crosses val="autoZero"/>
        <c:auto val="1"/>
        <c:lblAlgn val="ctr"/>
        <c:lblOffset val="100"/>
      </c:catAx>
      <c:valAx>
        <c:axId val="130150400"/>
        <c:scaling>
          <c:orientation val="minMax"/>
        </c:scaling>
        <c:axPos val="l"/>
        <c:majorGridlines/>
        <c:numFmt formatCode="General" sourceLinked="1"/>
        <c:tickLblPos val="nextTo"/>
        <c:crossAx val="129922176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Лист2!$P$1:$U$1</c:f>
              <c:strCache>
                <c:ptCount val="6"/>
                <c:pt idx="0">
                  <c:v>1-8мш</c:v>
                </c:pt>
                <c:pt idx="1">
                  <c:v>2-18мш</c:v>
                </c:pt>
                <c:pt idx="2">
                  <c:v>1-7ст</c:v>
                </c:pt>
                <c:pt idx="3">
                  <c:v>2-17ст</c:v>
                </c:pt>
                <c:pt idx="4">
                  <c:v>1-9сд</c:v>
                </c:pt>
                <c:pt idx="5">
                  <c:v>2-19сд</c:v>
                </c:pt>
              </c:strCache>
            </c:strRef>
          </c:cat>
          <c:val>
            <c:numRef>
              <c:f>Лист2!$P$4:$U$4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62</c:v>
                </c:pt>
                <c:pt idx="4">
                  <c:v>67</c:v>
                </c:pt>
                <c:pt idx="5">
                  <c:v>75</c:v>
                </c:pt>
              </c:numCache>
            </c:numRef>
          </c:val>
        </c:ser>
        <c:shape val="box"/>
        <c:axId val="130676992"/>
        <c:axId val="141100544"/>
        <c:axId val="0"/>
      </c:bar3DChart>
      <c:catAx>
        <c:axId val="13067699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41100544"/>
        <c:crosses val="autoZero"/>
        <c:auto val="1"/>
        <c:lblAlgn val="ctr"/>
        <c:lblOffset val="100"/>
      </c:catAx>
      <c:valAx>
        <c:axId val="141100544"/>
        <c:scaling>
          <c:orientation val="minMax"/>
        </c:scaling>
        <c:axPos val="l"/>
        <c:majorGridlines/>
        <c:numFmt formatCode="General" sourceLinked="1"/>
        <c:tickLblPos val="nextTo"/>
        <c:crossAx val="130676992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4143404"/>
          </a:xfrm>
        </p:spPr>
        <p:txBody>
          <a:bodyPr>
            <a:normAutofit/>
          </a:bodyPr>
          <a:lstStyle/>
          <a:p>
            <a:r>
              <a:rPr lang="ru-RU" dirty="0" smtClean="0"/>
              <a:t>Итоги мониторинга </a:t>
            </a:r>
            <a:r>
              <a:rPr lang="ru-RU" dirty="0" err="1" smtClean="0"/>
              <a:t>обученности</a:t>
            </a:r>
            <a:r>
              <a:rPr lang="ru-RU" dirty="0" smtClean="0"/>
              <a:t> студентов строительного отделения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Качество обучающихся </a:t>
            </a:r>
            <a:r>
              <a:rPr lang="ru-RU" dirty="0" smtClean="0"/>
              <a:t>СПО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СОУ обучающихся </a:t>
            </a:r>
            <a:r>
              <a:rPr lang="ru-RU" dirty="0" smtClean="0"/>
              <a:t>без получения с/о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Успеваемость обучающихся без получения с/о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Качество </a:t>
            </a:r>
            <a:r>
              <a:rPr lang="ru-RU" dirty="0" smtClean="0"/>
              <a:t>обучающихся</a:t>
            </a:r>
            <a:r>
              <a:rPr lang="ru-RU" dirty="0" smtClean="0"/>
              <a:t> без получения с/о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посещаемости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Мастер сухого строительства</a:t>
            </a:r>
          </a:p>
          <a:p>
            <a:r>
              <a:rPr lang="ru-RU" sz="2800" dirty="0" smtClean="0"/>
              <a:t>Сварщик</a:t>
            </a:r>
          </a:p>
          <a:p>
            <a:r>
              <a:rPr lang="ru-RU" sz="2800" dirty="0" smtClean="0"/>
              <a:t>Мастер общестроительных работ</a:t>
            </a:r>
          </a:p>
          <a:p>
            <a:r>
              <a:rPr lang="ru-RU" sz="2800" dirty="0" smtClean="0"/>
              <a:t>Мастер по ремонту и обслуживанию инженерных систем </a:t>
            </a:r>
            <a:r>
              <a:rPr lang="ru-RU" sz="2800" dirty="0" err="1" smtClean="0"/>
              <a:t>жилищно-комуннального</a:t>
            </a:r>
            <a:r>
              <a:rPr lang="ru-RU" sz="2800" dirty="0" smtClean="0"/>
              <a:t> хозяйства</a:t>
            </a:r>
          </a:p>
          <a:p>
            <a:r>
              <a:rPr lang="ru-RU" sz="2800" dirty="0" smtClean="0"/>
              <a:t>Строительство и эксплуатация зданий и сооружений</a:t>
            </a:r>
          </a:p>
          <a:p>
            <a:r>
              <a:rPr lang="ru-RU" sz="2800" dirty="0" smtClean="0"/>
              <a:t>Маляр, штукатур</a:t>
            </a:r>
          </a:p>
          <a:p>
            <a:r>
              <a:rPr lang="ru-RU" sz="2800" dirty="0" smtClean="0"/>
              <a:t>Столяр</a:t>
            </a:r>
          </a:p>
          <a:p>
            <a:r>
              <a:rPr lang="ru-RU" sz="2800" dirty="0" smtClean="0"/>
              <a:t>Садовник</a:t>
            </a:r>
          </a:p>
          <a:p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 обучения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Степень </a:t>
            </a:r>
            <a:r>
              <a:rPr lang="ru-RU" dirty="0" err="1" smtClean="0"/>
              <a:t>обученности</a:t>
            </a:r>
            <a:r>
              <a:rPr lang="ru-RU" dirty="0" smtClean="0"/>
              <a:t> (СОУ) -58%</a:t>
            </a:r>
          </a:p>
          <a:p>
            <a:r>
              <a:rPr lang="ru-RU" dirty="0" smtClean="0"/>
              <a:t>Общая успеваемость (КУ) -75%</a:t>
            </a:r>
          </a:p>
          <a:p>
            <a:r>
              <a:rPr lang="ru-RU" dirty="0" smtClean="0"/>
              <a:t>Качество (КК) – 29%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</a:t>
            </a:r>
            <a:r>
              <a:rPr lang="ru-RU" dirty="0" err="1" smtClean="0"/>
              <a:t>обученности</a:t>
            </a:r>
            <a:r>
              <a:rPr lang="ru-RU" dirty="0" smtClean="0"/>
              <a:t> студентов строительного отделения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357554" y="3786190"/>
          <a:ext cx="5214974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Общее количество студентов- 343 чел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Успевают на «5» – 12 чел</a:t>
            </a:r>
          </a:p>
          <a:p>
            <a:r>
              <a:rPr lang="ru-RU" dirty="0" smtClean="0"/>
              <a:t>Успевают на </a:t>
            </a:r>
            <a:r>
              <a:rPr lang="ru-RU" dirty="0" smtClean="0"/>
              <a:t>«4» </a:t>
            </a:r>
            <a:r>
              <a:rPr lang="ru-RU" dirty="0" smtClean="0"/>
              <a:t>– </a:t>
            </a:r>
            <a:r>
              <a:rPr lang="ru-RU" dirty="0" smtClean="0"/>
              <a:t>82 чел</a:t>
            </a:r>
          </a:p>
          <a:p>
            <a:r>
              <a:rPr lang="ru-RU" dirty="0" smtClean="0"/>
              <a:t>Успевают с одной «3» (резерв) – 9 чел.</a:t>
            </a:r>
          </a:p>
          <a:p>
            <a:r>
              <a:rPr lang="ru-RU" dirty="0" smtClean="0"/>
              <a:t>Не успевают – 52 чел. (15%)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</a:t>
            </a:r>
            <a:r>
              <a:rPr lang="ru-RU" dirty="0" smtClean="0"/>
              <a:t>успеваемости обучающихся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СОУ обучающихся НПО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Успеваемость обучающихся </a:t>
            </a:r>
            <a:r>
              <a:rPr lang="ru-RU" dirty="0" smtClean="0"/>
              <a:t>НПО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Качество </a:t>
            </a:r>
            <a:r>
              <a:rPr lang="ru-RU" dirty="0" smtClean="0"/>
              <a:t>обучающихся НПО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СОУ обучающихся </a:t>
            </a:r>
            <a:r>
              <a:rPr lang="ru-RU" dirty="0" smtClean="0"/>
              <a:t>СПО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Успеваемость обучающихся </a:t>
            </a:r>
            <a:r>
              <a:rPr lang="ru-RU" dirty="0" smtClean="0"/>
              <a:t>СПО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</TotalTime>
  <Words>169</Words>
  <PresentationFormat>Экран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Итоги мониторинга обученности студентов строительного отделения</vt:lpstr>
      <vt:lpstr>Направления обучения</vt:lpstr>
      <vt:lpstr>Результаты обученности студентов строительного отделения</vt:lpstr>
      <vt:lpstr>Результаты успеваемости обучающихся</vt:lpstr>
      <vt:lpstr>СОУ обучающихся НПО</vt:lpstr>
      <vt:lpstr> Успеваемость обучающихся НПО</vt:lpstr>
      <vt:lpstr>Качество обучающихся НПО</vt:lpstr>
      <vt:lpstr>СОУ обучающихся СПО</vt:lpstr>
      <vt:lpstr>Успеваемость обучающихся СПО</vt:lpstr>
      <vt:lpstr>Качество обучающихся СПО</vt:lpstr>
      <vt:lpstr>СОУ обучающихся без получения с/о</vt:lpstr>
      <vt:lpstr>Успеваемость обучающихся без получения с/о</vt:lpstr>
      <vt:lpstr>Качество обучающихся без получения с/о</vt:lpstr>
      <vt:lpstr>Результаты посещаемости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мониторинга обученности студентов строительного отделения</dc:title>
  <cp:lastModifiedBy>v-n-markushev</cp:lastModifiedBy>
  <cp:revision>9</cp:revision>
  <dcterms:modified xsi:type="dcterms:W3CDTF">2018-01-11T12:14:56Z</dcterms:modified>
</cp:coreProperties>
</file>