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53" r:id="rId3"/>
  </p:sldMasterIdLst>
  <p:notesMasterIdLst>
    <p:notesMasterId r:id="rId20"/>
  </p:notesMasterIdLst>
  <p:sldIdLst>
    <p:sldId id="427" r:id="rId4"/>
    <p:sldId id="473" r:id="rId5"/>
    <p:sldId id="472" r:id="rId6"/>
    <p:sldId id="475" r:id="rId7"/>
    <p:sldId id="477" r:id="rId8"/>
    <p:sldId id="470" r:id="rId9"/>
    <p:sldId id="476" r:id="rId10"/>
    <p:sldId id="452" r:id="rId11"/>
    <p:sldId id="434" r:id="rId12"/>
    <p:sldId id="471" r:id="rId13"/>
    <p:sldId id="467" r:id="rId14"/>
    <p:sldId id="463" r:id="rId15"/>
    <p:sldId id="474" r:id="rId16"/>
    <p:sldId id="478" r:id="rId17"/>
    <p:sldId id="468" r:id="rId18"/>
    <p:sldId id="462" r:id="rId19"/>
  </p:sldIdLst>
  <p:sldSz cx="9144000" cy="6858000" type="screen4x3"/>
  <p:notesSz cx="6797675" cy="9926638"/>
  <p:defaultTextStyle>
    <a:defPPr>
      <a:defRPr lang="ru-RU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1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1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1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1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1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CC"/>
    <a:srgbClr val="8E03CD"/>
    <a:srgbClr val="FFCCCC"/>
    <a:srgbClr val="FFFFE1"/>
    <a:srgbClr val="6600FF"/>
    <a:srgbClr val="FFFF00"/>
    <a:srgbClr val="0066FF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5" autoAdjust="0"/>
  </p:normalViewPr>
  <p:slideViewPr>
    <p:cSldViewPr snapToGrid="0">
      <p:cViewPr>
        <p:scale>
          <a:sx n="75" d="100"/>
          <a:sy n="75" d="100"/>
        </p:scale>
        <p:origin x="-1422" y="-336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42D4C0CE-0503-4913-ABF3-0B373E85C8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4072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861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427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23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630988"/>
            <a:ext cx="9144000" cy="244475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sz="1000" b="1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774700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sz="900" b="1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16200000">
            <a:off x="4535488" y="-3556000"/>
            <a:ext cx="107950" cy="8893175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 rot="16200000">
            <a:off x="4535488" y="2060575"/>
            <a:ext cx="107950" cy="8893175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solidFill>
            <a:srgbClr val="FFFFCC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947018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9177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070931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27200" y="2286000"/>
            <a:ext cx="3441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2286000"/>
            <a:ext cx="3441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8017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3702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1381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03261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39622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966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608426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886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3438" y="1143000"/>
            <a:ext cx="1817687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27200" y="1143000"/>
            <a:ext cx="5303838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789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630988"/>
            <a:ext cx="9144000" cy="244475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sz="1000" b="1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774700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sz="900" b="1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16200000">
            <a:off x="4535488" y="-3556000"/>
            <a:ext cx="107950" cy="8893175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 rot="16200000">
            <a:off x="4535488" y="2060575"/>
            <a:ext cx="107950" cy="8893175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solidFill>
            <a:srgbClr val="FFFFCC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2121377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38535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960669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27200" y="2286000"/>
            <a:ext cx="3441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2286000"/>
            <a:ext cx="3441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154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7253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13926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5880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272548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0321537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6339716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89550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3438" y="1143000"/>
            <a:ext cx="1817687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27200" y="1143000"/>
            <a:ext cx="5303838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261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591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971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432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2279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11241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99905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630988"/>
            <a:ext cx="9144000" cy="244475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sz="1000" b="1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74700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sz="900" b="1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rot="-5400000">
            <a:off x="4535488" y="-3556000"/>
            <a:ext cx="107950" cy="8893175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-5400000">
            <a:off x="4535488" y="2060575"/>
            <a:ext cx="107950" cy="8893175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1016000"/>
            <a:ext cx="936625" cy="5329238"/>
          </a:xfrm>
          <a:prstGeom prst="rect">
            <a:avLst/>
          </a:prstGeom>
          <a:solidFill>
            <a:srgbClr val="004B9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8638" y="1143000"/>
            <a:ext cx="7202487" cy="838200"/>
          </a:xfrm>
          <a:prstGeom prst="rect">
            <a:avLst/>
          </a:prstGeom>
          <a:solidFill>
            <a:srgbClr val="ACCDE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2286000"/>
            <a:ext cx="7035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684338" y="1143000"/>
            <a:ext cx="85725" cy="838200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630988"/>
            <a:ext cx="9144000" cy="244475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sz="1000" b="1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774700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sz="900" b="1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 rot="-5400000">
            <a:off x="4535488" y="-3556000"/>
            <a:ext cx="107950" cy="8893175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 rot="-5400000">
            <a:off x="4535488" y="2060575"/>
            <a:ext cx="107950" cy="8893175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30012"/>
        </a:buClr>
        <a:buFont typeface="Wingdings" panose="05000000000000000000" pitchFamily="2" charset="2"/>
        <a:buChar char="ü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30012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95288" y="1016000"/>
            <a:ext cx="936625" cy="5329238"/>
          </a:xfrm>
          <a:prstGeom prst="rect">
            <a:avLst/>
          </a:prstGeom>
          <a:solidFill>
            <a:srgbClr val="004B9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8638" y="1143000"/>
            <a:ext cx="7202487" cy="838200"/>
          </a:xfrm>
          <a:prstGeom prst="rect">
            <a:avLst/>
          </a:prstGeom>
          <a:solidFill>
            <a:srgbClr val="ACCDE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2286000"/>
            <a:ext cx="7035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84338" y="1143000"/>
            <a:ext cx="85725" cy="838200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6630988"/>
            <a:ext cx="9144000" cy="244475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sz="1000" b="1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774700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900" b="1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sz="900" b="1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rot="-5400000">
            <a:off x="4535488" y="-3556000"/>
            <a:ext cx="107950" cy="8893175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 rot="-5400000">
            <a:off x="4535488" y="2060575"/>
            <a:ext cx="107950" cy="8893175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30012"/>
        </a:buClr>
        <a:buFont typeface="Wingdings" panose="05000000000000000000" pitchFamily="2" charset="2"/>
        <a:buChar char="ü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30012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19125" y="1525588"/>
            <a:ext cx="7939088" cy="23749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Организация работы над созданием  фонда контрольно-оценочных средств в условиях реализации ФГОС СПО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560513" y="0"/>
            <a:ext cx="35496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044700" y="304800"/>
            <a:ext cx="6273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/>
          </a:p>
        </p:txBody>
      </p:sp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320675" y="179388"/>
            <a:ext cx="8823325" cy="430212"/>
          </a:xfrm>
          <a:prstGeom prst="rect">
            <a:avLst/>
          </a:prstGeom>
          <a:noFill/>
          <a:ln w="9525" algn="ctr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sz="2400" b="1" dirty="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1000125" y="4443413"/>
            <a:ext cx="7543800" cy="28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b="1" i="1" dirty="0">
                <a:solidFill>
                  <a:srgbClr val="002060"/>
                </a:solidFill>
              </a:rPr>
              <a:t>                                                     </a:t>
            </a:r>
          </a:p>
        </p:txBody>
      </p:sp>
      <p:pic>
        <p:nvPicPr>
          <p:cNvPr id="6152" name="Picture 8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800" y="985838"/>
            <a:ext cx="10668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59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smtClean="0">
                <a:solidFill>
                  <a:srgbClr val="FFFF00"/>
                </a:solidFill>
              </a:rPr>
              <a:t>Общие рекомендации по образовательным технологиям и оценочным средствам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16000"/>
            <a:ext cx="8229600" cy="51101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Преподаватель (мастер ПО) при составлении КОС должен четко представлять себе:</a:t>
            </a:r>
          </a:p>
          <a:p>
            <a:pPr>
              <a:lnSpc>
                <a:spcPct val="90000"/>
              </a:lnSpc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AutoNum type="arabicPeriod"/>
            </a:pPr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</a:rPr>
              <a:t>Что означает данная компетенция для его студентов;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AutoNum type="arabicPeriod"/>
            </a:pPr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</a:rPr>
              <a:t>Каким образом используемые им методы преподавания способствуют овладению студентами этой компетенцией;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AutoNum type="arabicPeriod"/>
            </a:pPr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</a:rPr>
              <a:t>Какие учебные задания  выполняют его  студенты в  целях развития этой компетенции;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AutoNum type="arabicPeriod"/>
            </a:pPr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</a:rPr>
              <a:t>Каким образом он оценивает, овладели ли или в какой степени овладели его студенты этой компетенцией?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AutoNum type="arabicPeriod"/>
            </a:pPr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</a:rPr>
              <a:t>Каким образом узнают его студенты, овладели ли или в какой степени они овладели этой компетенцией, а если нет - то почему они ей не овладели?</a:t>
            </a:r>
          </a:p>
          <a:p>
            <a:pPr>
              <a:lnSpc>
                <a:spcPct val="90000"/>
              </a:lnSpc>
            </a:pPr>
            <a:endParaRPr lang="ru-RU" sz="24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Выноска со стрелкой вправо 1"/>
          <p:cNvSpPr>
            <a:spLocks noChangeArrowheads="1"/>
          </p:cNvSpPr>
          <p:nvPr/>
        </p:nvSpPr>
        <p:spPr bwMode="auto">
          <a:xfrm>
            <a:off x="671513" y="1471613"/>
            <a:ext cx="2243137" cy="857250"/>
          </a:xfrm>
          <a:prstGeom prst="rightArrowCallout">
            <a:avLst>
              <a:gd name="adj1" fmla="val 25000"/>
              <a:gd name="adj2" fmla="val 25000"/>
              <a:gd name="adj3" fmla="val 25004"/>
              <a:gd name="adj4" fmla="val 64977"/>
            </a:avLst>
          </a:prstGeom>
          <a:solidFill>
            <a:srgbClr val="FFFFE1"/>
          </a:solidFill>
          <a:ln w="9525" algn="ctr">
            <a:solidFill>
              <a:srgbClr val="CC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b="1">
                <a:solidFill>
                  <a:srgbClr val="0070C0"/>
                </a:solidFill>
              </a:rPr>
              <a:t>Аттестация по</a:t>
            </a:r>
          </a:p>
          <a:p>
            <a:pPr algn="ctr" eaLnBrk="1" hangingPunct="1">
              <a:buFontTx/>
              <a:buNone/>
            </a:pPr>
            <a:r>
              <a:rPr lang="ru-RU" b="1">
                <a:solidFill>
                  <a:srgbClr val="0070C0"/>
                </a:solidFill>
              </a:rPr>
              <a:t>дисциплине</a:t>
            </a:r>
          </a:p>
        </p:txBody>
      </p:sp>
      <p:sp>
        <p:nvSpPr>
          <p:cNvPr id="10243" name="Выноска со стрелкой вправо 2"/>
          <p:cNvSpPr>
            <a:spLocks noChangeArrowheads="1"/>
          </p:cNvSpPr>
          <p:nvPr/>
        </p:nvSpPr>
        <p:spPr bwMode="auto">
          <a:xfrm>
            <a:off x="3871913" y="1452563"/>
            <a:ext cx="2286000" cy="8763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FFE1"/>
          </a:solidFill>
          <a:ln w="9525" algn="ctr">
            <a:solidFill>
              <a:srgbClr val="CC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0070C0"/>
                </a:solidFill>
              </a:rPr>
              <a:t>Аттестация по ПМ (МДК)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6872288" y="1452563"/>
            <a:ext cx="1814512" cy="876300"/>
          </a:xfrm>
          <a:prstGeom prst="rect">
            <a:avLst/>
          </a:prstGeom>
          <a:solidFill>
            <a:srgbClr val="FFFFE1"/>
          </a:solidFill>
          <a:ln w="9525" algn="ctr">
            <a:solidFill>
              <a:srgbClr val="CC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b="1">
                <a:solidFill>
                  <a:srgbClr val="0070C0"/>
                </a:solidFill>
              </a:rPr>
              <a:t>«Квалификационная» аттестация</a:t>
            </a:r>
          </a:p>
        </p:txBody>
      </p:sp>
      <p:sp>
        <p:nvSpPr>
          <p:cNvPr id="10245" name="Стрелка вниз 5"/>
          <p:cNvSpPr>
            <a:spLocks noChangeArrowheads="1"/>
          </p:cNvSpPr>
          <p:nvPr/>
        </p:nvSpPr>
        <p:spPr bwMode="auto">
          <a:xfrm>
            <a:off x="1000125" y="2828925"/>
            <a:ext cx="928688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CCC"/>
          </a:solidFill>
          <a:ln w="9525" algn="ctr">
            <a:solidFill>
              <a:srgbClr val="CC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0246" name="Прямоугольник 6"/>
          <p:cNvSpPr>
            <a:spLocks noChangeArrowheads="1"/>
          </p:cNvSpPr>
          <p:nvPr/>
        </p:nvSpPr>
        <p:spPr bwMode="auto">
          <a:xfrm>
            <a:off x="128588" y="3571875"/>
            <a:ext cx="2814637" cy="1228725"/>
          </a:xfrm>
          <a:prstGeom prst="rect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Профессионально значимая научная информация</a:t>
            </a:r>
          </a:p>
          <a:p>
            <a:pPr algn="ctr" eaLnBrk="1" hangingPunct="1"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Способы </a:t>
            </a:r>
            <a:r>
              <a:rPr lang="ru-RU" b="1" dirty="0">
                <a:solidFill>
                  <a:srgbClr val="C00000"/>
                </a:solidFill>
              </a:rPr>
              <a:t>теоретической</a:t>
            </a:r>
          </a:p>
          <a:p>
            <a:pPr algn="ctr" eaLnBrk="1" hangingPunct="1">
              <a:buFontTx/>
              <a:buNone/>
            </a:pPr>
            <a:r>
              <a:rPr lang="ru-RU" b="1" dirty="0">
                <a:solidFill>
                  <a:srgbClr val="C00000"/>
                </a:solidFill>
              </a:rPr>
              <a:t>деятельности</a:t>
            </a:r>
          </a:p>
        </p:txBody>
      </p:sp>
      <p:sp>
        <p:nvSpPr>
          <p:cNvPr id="10247" name="Прямоугольник 7"/>
          <p:cNvSpPr>
            <a:spLocks noChangeArrowheads="1"/>
          </p:cNvSpPr>
          <p:nvPr/>
        </p:nvSpPr>
        <p:spPr bwMode="auto">
          <a:xfrm>
            <a:off x="128588" y="5241925"/>
            <a:ext cx="2814637" cy="1087438"/>
          </a:xfrm>
          <a:prstGeom prst="rect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b="1">
                <a:solidFill>
                  <a:srgbClr val="002060"/>
                </a:solidFill>
              </a:rPr>
              <a:t>на воспроизведение, понимание, работу с информацией, решение типовых и нетиповых задач </a:t>
            </a:r>
          </a:p>
        </p:txBody>
      </p:sp>
      <p:sp>
        <p:nvSpPr>
          <p:cNvPr id="10248" name="Стрелка вниз 8"/>
          <p:cNvSpPr>
            <a:spLocks noChangeArrowheads="1"/>
          </p:cNvSpPr>
          <p:nvPr/>
        </p:nvSpPr>
        <p:spPr bwMode="auto">
          <a:xfrm>
            <a:off x="4167188" y="2824163"/>
            <a:ext cx="928687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CCC"/>
          </a:solidFill>
          <a:ln w="9525" algn="ctr">
            <a:solidFill>
              <a:srgbClr val="CC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0249" name="Прямоугольник 9"/>
          <p:cNvSpPr>
            <a:spLocks noChangeArrowheads="1"/>
          </p:cNvSpPr>
          <p:nvPr/>
        </p:nvSpPr>
        <p:spPr bwMode="auto">
          <a:xfrm>
            <a:off x="3343275" y="3571875"/>
            <a:ext cx="2814638" cy="1223963"/>
          </a:xfrm>
          <a:prstGeom prst="rect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профессиональные</a:t>
            </a:r>
            <a:endParaRPr lang="ru-RU" b="1" dirty="0">
              <a:solidFill>
                <a:srgbClr val="C00000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компетенции,</a:t>
            </a:r>
            <a:endParaRPr lang="ru-RU" b="1" dirty="0">
              <a:solidFill>
                <a:srgbClr val="C00000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b="1" dirty="0">
                <a:solidFill>
                  <a:srgbClr val="C00000"/>
                </a:solidFill>
              </a:rPr>
              <a:t>общие компетенции </a:t>
            </a:r>
            <a:r>
              <a:rPr lang="ru-RU" b="1" dirty="0">
                <a:solidFill>
                  <a:srgbClr val="002060"/>
                </a:solidFill>
              </a:rPr>
              <a:t>(СПО)</a:t>
            </a:r>
          </a:p>
        </p:txBody>
      </p:sp>
      <p:sp>
        <p:nvSpPr>
          <p:cNvPr id="10250" name="Прямоугольник 10"/>
          <p:cNvSpPr>
            <a:spLocks noChangeArrowheads="1"/>
          </p:cNvSpPr>
          <p:nvPr/>
        </p:nvSpPr>
        <p:spPr bwMode="auto">
          <a:xfrm>
            <a:off x="3243263" y="5241925"/>
            <a:ext cx="2986087" cy="1144588"/>
          </a:xfrm>
          <a:prstGeom prst="rect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1300" b="1">
                <a:solidFill>
                  <a:srgbClr val="002060"/>
                </a:solidFill>
              </a:rPr>
              <a:t>на перенос, применение информации, актуализацию</a:t>
            </a:r>
          </a:p>
          <a:p>
            <a:pPr algn="ctr" eaLnBrk="1" hangingPunct="1">
              <a:buFontTx/>
              <a:buNone/>
            </a:pPr>
            <a:r>
              <a:rPr lang="ru-RU" sz="1300" b="1">
                <a:solidFill>
                  <a:srgbClr val="002060"/>
                </a:solidFill>
              </a:rPr>
              <a:t>умений и знаний в новой ситуации, выполнение универсальных способов  деятельности</a:t>
            </a:r>
          </a:p>
        </p:txBody>
      </p:sp>
      <p:sp>
        <p:nvSpPr>
          <p:cNvPr id="10251" name="Стрелка вниз 11"/>
          <p:cNvSpPr>
            <a:spLocks noChangeArrowheads="1"/>
          </p:cNvSpPr>
          <p:nvPr/>
        </p:nvSpPr>
        <p:spPr bwMode="auto">
          <a:xfrm>
            <a:off x="7419975" y="2819400"/>
            <a:ext cx="928688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CCC"/>
          </a:solidFill>
          <a:ln w="9525" algn="ctr">
            <a:solidFill>
              <a:srgbClr val="CC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0252" name="Прямоугольник 12"/>
          <p:cNvSpPr>
            <a:spLocks noChangeArrowheads="1"/>
          </p:cNvSpPr>
          <p:nvPr/>
        </p:nvSpPr>
        <p:spPr bwMode="auto">
          <a:xfrm>
            <a:off x="6700838" y="3571875"/>
            <a:ext cx="2328862" cy="1209675"/>
          </a:xfrm>
          <a:prstGeom prst="rect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Общие (</a:t>
            </a:r>
            <a:r>
              <a:rPr lang="ru-RU" b="1" dirty="0" smtClean="0">
                <a:solidFill>
                  <a:srgbClr val="002060"/>
                </a:solidFill>
              </a:rPr>
              <a:t>ОК) </a:t>
            </a:r>
            <a:r>
              <a:rPr lang="ru-RU" b="1" dirty="0">
                <a:solidFill>
                  <a:srgbClr val="002060"/>
                </a:solidFill>
              </a:rPr>
              <a:t>и профессиональные </a:t>
            </a:r>
            <a:r>
              <a:rPr lang="ru-RU" b="1" dirty="0" smtClean="0">
                <a:solidFill>
                  <a:srgbClr val="002060"/>
                </a:solidFill>
              </a:rPr>
              <a:t>компетенции (ПК), </a:t>
            </a:r>
            <a:r>
              <a:rPr lang="ru-RU" b="1" dirty="0">
                <a:solidFill>
                  <a:srgbClr val="C00000"/>
                </a:solidFill>
              </a:rPr>
              <a:t>готовность к ПД </a:t>
            </a:r>
            <a:r>
              <a:rPr lang="ru-RU" b="1" dirty="0" smtClean="0">
                <a:solidFill>
                  <a:srgbClr val="002060"/>
                </a:solidFill>
              </a:rPr>
              <a:t>(профессиональной деятельности)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253" name="Прямоугольник 14"/>
          <p:cNvSpPr>
            <a:spLocks noChangeArrowheads="1"/>
          </p:cNvSpPr>
          <p:nvPr/>
        </p:nvSpPr>
        <p:spPr bwMode="auto">
          <a:xfrm>
            <a:off x="6543675" y="5257800"/>
            <a:ext cx="2514600" cy="1071563"/>
          </a:xfrm>
          <a:prstGeom prst="rect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на выполнение </a:t>
            </a:r>
            <a:r>
              <a:rPr lang="ru-RU" b="1" dirty="0" smtClean="0">
                <a:solidFill>
                  <a:srgbClr val="002060"/>
                </a:solidFill>
              </a:rPr>
              <a:t>ПД</a:t>
            </a:r>
            <a:r>
              <a:rPr lang="ru-RU" b="1" dirty="0">
                <a:solidFill>
                  <a:srgbClr val="002060"/>
                </a:solidFill>
              </a:rPr>
              <a:t>,</a:t>
            </a:r>
          </a:p>
          <a:p>
            <a:pPr algn="ctr" eaLnBrk="1" hangingPunct="1">
              <a:buFontTx/>
              <a:buNone/>
            </a:pPr>
            <a:r>
              <a:rPr lang="ru-RU" b="1" dirty="0" err="1">
                <a:solidFill>
                  <a:srgbClr val="002060"/>
                </a:solidFill>
              </a:rPr>
              <a:t>сформированность</a:t>
            </a:r>
            <a:r>
              <a:rPr lang="ru-RU" b="1" dirty="0">
                <a:solidFill>
                  <a:srgbClr val="002060"/>
                </a:solidFill>
              </a:rPr>
              <a:t> ОК и ПК, реальные или имитационные  ситуации</a:t>
            </a:r>
          </a:p>
        </p:txBody>
      </p:sp>
      <p:sp>
        <p:nvSpPr>
          <p:cNvPr id="10254" name="TextBox 15"/>
          <p:cNvSpPr txBox="1">
            <a:spLocks noChangeArrowheads="1"/>
          </p:cNvSpPr>
          <p:nvPr/>
        </p:nvSpPr>
        <p:spPr bwMode="auto">
          <a:xfrm>
            <a:off x="2200275" y="1042988"/>
            <a:ext cx="49720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2400" b="1">
                <a:solidFill>
                  <a:srgbClr val="FF0000"/>
                </a:solidFill>
              </a:rPr>
              <a:t>ВИДЫ АТТЕСТАЦИЙ</a:t>
            </a:r>
          </a:p>
        </p:txBody>
      </p:sp>
      <p:sp>
        <p:nvSpPr>
          <p:cNvPr id="10255" name="TextBox 17"/>
          <p:cNvSpPr txBox="1">
            <a:spLocks noChangeArrowheads="1"/>
          </p:cNvSpPr>
          <p:nvPr/>
        </p:nvSpPr>
        <p:spPr bwMode="auto">
          <a:xfrm>
            <a:off x="2357438" y="2400300"/>
            <a:ext cx="434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2000" b="1">
                <a:solidFill>
                  <a:srgbClr val="002060"/>
                </a:solidFill>
              </a:rPr>
              <a:t>ОБЪЕКТЫ ОЦЕНИВАНИЯ</a:t>
            </a:r>
          </a:p>
        </p:txBody>
      </p:sp>
      <p:sp>
        <p:nvSpPr>
          <p:cNvPr id="10256" name="TextBox 18"/>
          <p:cNvSpPr txBox="1">
            <a:spLocks noChangeArrowheads="1"/>
          </p:cNvSpPr>
          <p:nvPr/>
        </p:nvSpPr>
        <p:spPr bwMode="auto">
          <a:xfrm>
            <a:off x="2357438" y="4900613"/>
            <a:ext cx="435768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1800" b="1">
                <a:solidFill>
                  <a:srgbClr val="6600FF"/>
                </a:solidFill>
              </a:rPr>
              <a:t>НАПРАВЛЕННОСТЬ ЗАДАНИЙ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43063" y="114300"/>
            <a:ext cx="5629275" cy="534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АТТЕСТАЦИЙ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66725" y="55563"/>
            <a:ext cx="8229600" cy="7571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None/>
              <a:defRPr/>
            </a:pPr>
            <a:r>
              <a:rPr lang="ru-RU" sz="2400" b="1" dirty="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ТЕХНОЛОГИЯ </a:t>
            </a:r>
            <a:r>
              <a:rPr lang="ru-RU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РАЗРАБОТКИ   КОС     ДЛЯ КВАЛИФИКАЦИОННОГО    ЭКЗАМЕНА</a:t>
            </a:r>
            <a:endParaRPr lang="ru-RU" sz="2400" b="1" dirty="0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0" y="841375"/>
            <a:ext cx="4038600" cy="163195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000" b="1">
                <a:solidFill>
                  <a:srgbClr val="FF3300"/>
                </a:solidFill>
                <a:latin typeface="Arial" panose="020B0604020202020204" pitchFamily="34" charset="0"/>
              </a:rPr>
              <a:t>ОЦЕНОЧНЫЕ ЗАДАНИЯ </a:t>
            </a:r>
            <a:r>
              <a:rPr lang="ru-RU" sz="2000" b="1">
                <a:solidFill>
                  <a:schemeClr val="accent2"/>
                </a:solidFill>
                <a:latin typeface="Arial" panose="020B0604020202020204" pitchFamily="34" charset="0"/>
              </a:rPr>
              <a:t>(КЕЙС)</a:t>
            </a:r>
            <a:r>
              <a:rPr lang="ru-RU" sz="2000" b="1">
                <a:solidFill>
                  <a:srgbClr val="FF3300"/>
                </a:solidFill>
                <a:latin typeface="Arial" panose="020B0604020202020204" pitchFamily="34" charset="0"/>
              </a:rPr>
              <a:t>,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000" b="1">
                <a:solidFill>
                  <a:srgbClr val="FF3300"/>
                </a:solidFill>
                <a:latin typeface="Arial" panose="020B0604020202020204" pitchFamily="34" charset="0"/>
              </a:rPr>
              <a:t>ПРИБЛИЖЕННЫЕ К ПРОФЕССИОНАЛЬНОЙ  СИТУАЦИИ</a:t>
            </a: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4037013" y="1846263"/>
            <a:ext cx="2046287" cy="758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chemeClr val="accent2"/>
                </a:solidFill>
                <a:latin typeface="Arial" panose="020B0604020202020204" pitchFamily="34" charset="0"/>
              </a:rPr>
              <a:t>КРИТЕРИИ ОЦЕНКИ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4733925" y="2611438"/>
            <a:ext cx="4410075" cy="37179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chemeClr val="accent2"/>
                </a:solidFill>
                <a:latin typeface="Arial" panose="020B0604020202020204" pitchFamily="34" charset="0"/>
              </a:rPr>
              <a:t>УСЛОВИЯ ВЫПОЛНЕНИЯ: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chemeClr val="accent2"/>
                </a:solidFill>
                <a:latin typeface="Arial" panose="020B0604020202020204" pitchFamily="34" charset="0"/>
              </a:rPr>
              <a:t>- чем разрешается пользоваться;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chemeClr val="accent2"/>
                </a:solidFill>
                <a:latin typeface="Arial" panose="020B0604020202020204" pitchFamily="34" charset="0"/>
              </a:rPr>
              <a:t>- требуется ли наблюдение;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chemeClr val="accent2"/>
                </a:solidFill>
                <a:latin typeface="Arial" panose="020B0604020202020204" pitchFamily="34" charset="0"/>
              </a:rPr>
              <a:t>- степень детализации при выполнении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3600" b="1">
                <a:solidFill>
                  <a:schemeClr val="accent2"/>
                </a:solidFill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323850" y="4014788"/>
            <a:ext cx="326231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chemeClr val="accent2"/>
                </a:solidFill>
                <a:latin typeface="Arial" panose="020B0604020202020204" pitchFamily="34" charset="0"/>
              </a:rPr>
              <a:t>УЧЕТ ОБЩИХ КОМПЕТЕНЦИЙ</a:t>
            </a:r>
          </a:p>
        </p:txBody>
      </p:sp>
      <p:sp>
        <p:nvSpPr>
          <p:cNvPr id="17415" name="AutoShape 11"/>
          <p:cNvSpPr>
            <a:spLocks noChangeArrowheads="1"/>
          </p:cNvSpPr>
          <p:nvPr/>
        </p:nvSpPr>
        <p:spPr bwMode="auto">
          <a:xfrm rot="3313200">
            <a:off x="1382713" y="4025900"/>
            <a:ext cx="3975100" cy="485775"/>
          </a:xfrm>
          <a:prstGeom prst="rightArrow">
            <a:avLst>
              <a:gd name="adj1" fmla="val 50000"/>
              <a:gd name="adj2" fmla="val 222722"/>
            </a:avLst>
          </a:prstGeom>
          <a:solidFill>
            <a:srgbClr val="FFCCCC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0" y="6427788"/>
            <a:ext cx="9144000" cy="430212"/>
          </a:xfrm>
          <a:prstGeom prst="rect">
            <a:avLst/>
          </a:prstGeom>
          <a:solidFill>
            <a:srgbClr val="FEF1E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rgbClr val="FF3300"/>
                </a:solidFill>
                <a:latin typeface="Arial" panose="020B0604020202020204" pitchFamily="34" charset="0"/>
              </a:rPr>
              <a:t>АПРОБАЦИЯ НА ЭКСПЕРТАХ ОТ РАБОТОДАТЕЛЕЙ</a:t>
            </a:r>
          </a:p>
        </p:txBody>
      </p:sp>
      <p:sp>
        <p:nvSpPr>
          <p:cNvPr id="17417" name="Двойная стрелка влево/вправо 11"/>
          <p:cNvSpPr>
            <a:spLocks noChangeArrowheads="1"/>
          </p:cNvSpPr>
          <p:nvPr/>
        </p:nvSpPr>
        <p:spPr bwMode="auto">
          <a:xfrm flipV="1">
            <a:off x="4114800" y="1130300"/>
            <a:ext cx="1905000" cy="4445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CCCC"/>
          </a:solidFill>
          <a:ln w="9525" algn="ctr">
            <a:solidFill>
              <a:srgbClr val="A50021"/>
            </a:solidFill>
            <a:round/>
            <a:headEnd/>
            <a:tailEnd/>
          </a:ln>
        </p:spPr>
        <p:txBody>
          <a:bodyPr rot="10800000"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7418" name="Прямоугольник 12"/>
          <p:cNvSpPr>
            <a:spLocks noChangeArrowheads="1"/>
          </p:cNvSpPr>
          <p:nvPr/>
        </p:nvSpPr>
        <p:spPr bwMode="auto">
          <a:xfrm>
            <a:off x="6083300" y="876300"/>
            <a:ext cx="3060700" cy="13589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A5002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1800" b="1">
                <a:solidFill>
                  <a:srgbClr val="FF0000"/>
                </a:solidFill>
              </a:rPr>
              <a:t>КУРСОВАЯ РАБОТА, НИРС </a:t>
            </a:r>
          </a:p>
          <a:p>
            <a:pPr algn="ctr" eaLnBrk="1" hangingPunct="1">
              <a:buFontTx/>
              <a:buNone/>
            </a:pPr>
            <a:r>
              <a:rPr lang="ru-RU" sz="1200" b="1">
                <a:solidFill>
                  <a:srgbClr val="000099"/>
                </a:solidFill>
              </a:rPr>
              <a:t>(ЦЕЛЕВОЙ ЗАКАЗ, ОТРАЖЕНИЕ ОСВОЕНИЯ КОМПЕТЕНЦИЙ)</a:t>
            </a:r>
          </a:p>
          <a:p>
            <a:pPr algn="ctr" eaLnBrk="1" hangingPunct="1">
              <a:buFontTx/>
              <a:buNone/>
            </a:pPr>
            <a:r>
              <a:rPr lang="ru-RU" sz="1200" b="1">
                <a:solidFill>
                  <a:srgbClr val="00B050"/>
                </a:solidFill>
              </a:rPr>
              <a:t>?? ДОП.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800" b="1" dirty="0" smtClean="0">
                <a:solidFill>
                  <a:srgbClr val="FFC000"/>
                </a:solidFill>
              </a:rPr>
              <a:t>АТТЕСТАЦИОННЫЙ  ЛИСТ  ПО УЧЕБНОЙ ПРАКТИКЕ в группе 1-1 МСС</a:t>
            </a:r>
            <a:endParaRPr lang="ru-RU" sz="1800" b="1" dirty="0" smtClean="0">
              <a:solidFill>
                <a:srgbClr val="FFC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41400"/>
            <a:ext cx="8229600" cy="50847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000" dirty="0" smtClean="0"/>
              <a:t> </a:t>
            </a:r>
            <a:r>
              <a:rPr lang="ru-RU" sz="1200" dirty="0" smtClean="0"/>
              <a:t>Руководитель практики __________                                                                                                                            _______________________________</a:t>
            </a:r>
          </a:p>
          <a:p>
            <a:pPr algn="r">
              <a:buNone/>
            </a:pPr>
            <a:r>
              <a:rPr lang="ru-RU" sz="1200" dirty="0" smtClean="0"/>
              <a:t>                                                                                                                            «_____» ________________ 20       год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Обучающиеся по профессии </a:t>
            </a:r>
            <a:r>
              <a:rPr lang="ru-RU" sz="1400" b="1" dirty="0" smtClean="0">
                <a:solidFill>
                  <a:srgbClr val="C00000"/>
                </a:solidFill>
              </a:rPr>
              <a:t>270802.08 Мастер сухого строительства</a:t>
            </a:r>
            <a:r>
              <a:rPr lang="ru-RU" sz="1400" dirty="0" smtClean="0">
                <a:solidFill>
                  <a:srgbClr val="C00000"/>
                </a:solidFill>
              </a:rPr>
              <a:t> на первом курсе успешно прошли  </a:t>
            </a:r>
            <a:r>
              <a:rPr lang="ru-RU" sz="1400" b="1" dirty="0" smtClean="0">
                <a:solidFill>
                  <a:srgbClr val="C00000"/>
                </a:solidFill>
              </a:rPr>
              <a:t>учебную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практику по профессиональному модулю ПМ.01 МДК 01.01  Изготовление столярных изделий и столярно-плотничных изделий и конструкций в количестве 102 часа </a:t>
            </a:r>
            <a:r>
              <a:rPr lang="ru-RU" sz="1400" dirty="0" smtClean="0">
                <a:solidFill>
                  <a:srgbClr val="C00000"/>
                </a:solidFill>
              </a:rPr>
              <a:t> на базе Костромского строительного техникума. За время практики  овладели  </a:t>
            </a:r>
            <a:r>
              <a:rPr lang="ru-RU" sz="1400" b="1" dirty="0" smtClean="0">
                <a:solidFill>
                  <a:srgbClr val="C00000"/>
                </a:solidFill>
              </a:rPr>
              <a:t>профессиональными компетенциями</a:t>
            </a:r>
            <a:r>
              <a:rPr lang="ru-RU" sz="14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endParaRPr lang="ru-RU" sz="1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accent2"/>
                </a:solidFill>
              </a:rPr>
              <a:t>ПК 1. Выполнять монтаж оконных, дверных блоков, встроенной мебели и лестниц.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2"/>
                </a:solidFill>
              </a:rPr>
              <a:t>ПК 2. Устраивать подвесные и натяжные потолки.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2"/>
                </a:solidFill>
              </a:rPr>
              <a:t>ПК 3. Выполнять обшивку поверхностей деревянными изделиями и крупноразмерными листами.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2"/>
                </a:solidFill>
              </a:rPr>
              <a:t>ПК 4. Изготавливать каркасные перегородки.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2"/>
                </a:solidFill>
              </a:rPr>
              <a:t>ПК 5. Выполнять ремонт столярно-плотничных изделий и конструкций.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2"/>
                </a:solidFill>
              </a:rPr>
              <a:t>Приобрели  практический опыт:</a:t>
            </a:r>
          </a:p>
          <a:p>
            <a:pPr lvl="0"/>
            <a:r>
              <a:rPr lang="ru-RU" sz="1200" b="1" dirty="0" smtClean="0">
                <a:solidFill>
                  <a:schemeClr val="accent2"/>
                </a:solidFill>
              </a:rPr>
              <a:t>по монтажу оконных и дверных блоков, встроенной мебели, лестниц;</a:t>
            </a:r>
          </a:p>
          <a:p>
            <a:pPr lvl="0"/>
            <a:r>
              <a:rPr lang="ru-RU" sz="1200" b="1" dirty="0" smtClean="0">
                <a:solidFill>
                  <a:schemeClr val="accent2"/>
                </a:solidFill>
              </a:rPr>
              <a:t>по устройству подвесных и натяжных потолков;</a:t>
            </a:r>
          </a:p>
          <a:p>
            <a:pPr lvl="0"/>
            <a:r>
              <a:rPr lang="ru-RU" sz="1200" b="1" dirty="0" smtClean="0">
                <a:solidFill>
                  <a:schemeClr val="accent2"/>
                </a:solidFill>
              </a:rPr>
              <a:t>обшивки поверхностей различными материалами;</a:t>
            </a:r>
          </a:p>
          <a:p>
            <a:pPr lvl="0"/>
            <a:r>
              <a:rPr lang="ru-RU" sz="1200" b="1" dirty="0" smtClean="0">
                <a:solidFill>
                  <a:schemeClr val="accent2"/>
                </a:solidFill>
              </a:rPr>
              <a:t>по изготовлению каркасных перегородок;</a:t>
            </a:r>
          </a:p>
          <a:p>
            <a:pPr lvl="0"/>
            <a:r>
              <a:rPr lang="ru-RU" sz="1200" b="1" dirty="0" smtClean="0">
                <a:solidFill>
                  <a:schemeClr val="accent2"/>
                </a:solidFill>
              </a:rPr>
              <a:t>по ремонту столярно-плотничных изделий и конструкций;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6697" y="1219199"/>
          <a:ext cx="8623302" cy="3450318"/>
        </p:xfrm>
        <a:graphic>
          <a:graphicData uri="http://schemas.openxmlformats.org/drawingml/2006/table">
            <a:tbl>
              <a:tblPr/>
              <a:tblGrid>
                <a:gridCol w="1087242"/>
                <a:gridCol w="724316"/>
                <a:gridCol w="796901"/>
                <a:gridCol w="934844"/>
                <a:gridCol w="1239640"/>
                <a:gridCol w="1521729"/>
                <a:gridCol w="1521729"/>
                <a:gridCol w="796901"/>
              </a:tblGrid>
              <a:tr h="12004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Список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студентов группы №  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Текущий и рубежный контроль по ПМ.05 Выполнение штукатурных работ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Промежуточная аттестация по ПМ.05 «Выполнение штукатурных работ»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Итоговая оценка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Тестирование (оценка)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Защита ЛПЗ (итоговая оценка)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Проверка рабочих тетрадей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Контрольная работа (директорская)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Внеаудиторная самостоятельная работа (итоговая оценка)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Дифференцированный зачет по МДК 05.01 «Технология штукатурных работ»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5600" y="0"/>
            <a:ext cx="8625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C000"/>
                </a:solidFill>
              </a:rPr>
              <a:t>Оценочная ведомость  по ПМ.05 Выполнение штукатурных работ                                                     преподаватель….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2231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Краткая характеристика учебной и профессиональной деятельности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студентов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 время учебной  практики 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Мастер ПО…   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2" y="1117602"/>
          <a:ext cx="8737598" cy="3028908"/>
        </p:xfrm>
        <a:graphic>
          <a:graphicData uri="http://schemas.openxmlformats.org/drawingml/2006/table">
            <a:tbl>
              <a:tblPr/>
              <a:tblGrid>
                <a:gridCol w="1335914"/>
                <a:gridCol w="1338691"/>
                <a:gridCol w="1338691"/>
                <a:gridCol w="1338135"/>
                <a:gridCol w="787661"/>
                <a:gridCol w="1417013"/>
                <a:gridCol w="1181493"/>
              </a:tblGrid>
              <a:tr h="3654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Список студентов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Дифференцированный зачет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Квалификационный экзамен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(оценка)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Присвоена квалификация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Соблюдение технологического процесса (оценка)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Подготовленный продукт / осуществленный процесс (оценка)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Устное обоснование результатов работы (оценка)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Итоговая оценка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5"/>
          <p:cNvSpPr>
            <a:spLocks noChangeArrowheads="1"/>
          </p:cNvSpPr>
          <p:nvPr/>
        </p:nvSpPr>
        <p:spPr bwMode="auto">
          <a:xfrm>
            <a:off x="1612900" y="2332038"/>
            <a:ext cx="485775" cy="796925"/>
          </a:xfrm>
          <a:prstGeom prst="downArrow">
            <a:avLst>
              <a:gd name="adj1" fmla="val 50000"/>
              <a:gd name="adj2" fmla="val 41013"/>
            </a:avLst>
          </a:prstGeom>
          <a:solidFill>
            <a:srgbClr val="FFFFE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315" name="AutoShape 14"/>
          <p:cNvSpPr>
            <a:spLocks noChangeArrowheads="1"/>
          </p:cNvSpPr>
          <p:nvPr/>
        </p:nvSpPr>
        <p:spPr bwMode="auto">
          <a:xfrm>
            <a:off x="5411788" y="1338263"/>
            <a:ext cx="3603625" cy="1685925"/>
          </a:xfrm>
          <a:prstGeom prst="downArrowCallout">
            <a:avLst>
              <a:gd name="adj1" fmla="val 50844"/>
              <a:gd name="adj2" fmla="val 50844"/>
              <a:gd name="adj3" fmla="val 16667"/>
              <a:gd name="adj4" fmla="val 66667"/>
            </a:avLst>
          </a:prstGeom>
          <a:solidFill>
            <a:srgbClr val="FFFFE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316" name="AutoShape 13"/>
          <p:cNvSpPr>
            <a:spLocks noChangeArrowheads="1"/>
          </p:cNvSpPr>
          <p:nvPr/>
        </p:nvSpPr>
        <p:spPr bwMode="auto">
          <a:xfrm>
            <a:off x="592138" y="1338263"/>
            <a:ext cx="3819525" cy="1012825"/>
          </a:xfrm>
          <a:prstGeom prst="rightArrowCallout">
            <a:avLst>
              <a:gd name="adj1" fmla="val 25000"/>
              <a:gd name="adj2" fmla="val 25000"/>
              <a:gd name="adj3" fmla="val 58243"/>
              <a:gd name="adj4" fmla="val 66667"/>
            </a:avLst>
          </a:prstGeom>
          <a:solidFill>
            <a:srgbClr val="FFFFE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1313" y="915988"/>
            <a:ext cx="8802687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РЕЗУЛЬТАТЫ  ЕДИНЫ, НО НЕ ТОЖДЕСТВЕННЫ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700088" y="1379538"/>
            <a:ext cx="24558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000" b="1">
                <a:solidFill>
                  <a:schemeClr val="accent2"/>
                </a:solidFill>
                <a:latin typeface="Arial" panose="020B0604020202020204" pitchFamily="34" charset="0"/>
              </a:rPr>
              <a:t>ДИСЦИПЛИНЫ, МДК, ПРАКТИКА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5524500" y="1524000"/>
            <a:ext cx="3619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0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Профессиональный МОДУЛЬ</a:t>
            </a:r>
            <a:endParaRPr lang="ru-RU" sz="20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288925" y="3154363"/>
            <a:ext cx="3856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000" b="1">
                <a:solidFill>
                  <a:srgbClr val="A50021"/>
                </a:solidFill>
                <a:latin typeface="Arial" panose="020B0604020202020204" pitchFamily="34" charset="0"/>
              </a:rPr>
              <a:t>РЕЗУЛЬТАТЫ ОБУЧЕНИЯ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6042025" y="3194050"/>
            <a:ext cx="27955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000" b="1" dirty="0">
                <a:solidFill>
                  <a:srgbClr val="A50021"/>
                </a:solidFill>
                <a:latin typeface="Arial" panose="020B0604020202020204" pitchFamily="34" charset="0"/>
              </a:rPr>
              <a:t>ОК, ПК, </a:t>
            </a:r>
            <a:r>
              <a:rPr lang="ru-RU" sz="2000" b="1" dirty="0" smtClean="0">
                <a:solidFill>
                  <a:srgbClr val="A50021"/>
                </a:solidFill>
                <a:latin typeface="Arial" panose="020B0604020202020204" pitchFamily="34" charset="0"/>
              </a:rPr>
              <a:t>ПД</a:t>
            </a:r>
            <a:r>
              <a:rPr lang="ru-RU" sz="2000" b="1" dirty="0">
                <a:solidFill>
                  <a:srgbClr val="A50021"/>
                </a:solidFill>
                <a:latin typeface="Arial" panose="020B0604020202020204" pitchFamily="34" charset="0"/>
              </a:rPr>
              <a:t>,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000" b="1" dirty="0">
                <a:solidFill>
                  <a:srgbClr val="A50021"/>
                </a:solidFill>
                <a:latin typeface="Arial" panose="020B0604020202020204" pitchFamily="34" charset="0"/>
              </a:rPr>
              <a:t>КВАЛИФИКАЦИЯ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538163" y="3889375"/>
            <a:ext cx="3263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000" b="1">
                <a:solidFill>
                  <a:schemeClr val="accent2"/>
                </a:solidFill>
                <a:latin typeface="Arial" panose="020B0604020202020204" pitchFamily="34" charset="0"/>
              </a:rPr>
              <a:t>ОБРАЗОВАТЕЛЬНОЕ УЧРЕЖДЕНИЕ</a:t>
            </a:r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5843588" y="3979863"/>
            <a:ext cx="2978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000" b="1">
                <a:solidFill>
                  <a:schemeClr val="accent2"/>
                </a:solidFill>
                <a:latin typeface="Arial" panose="020B0604020202020204" pitchFamily="34" charset="0"/>
              </a:rPr>
              <a:t>ОБРАЗОВАТЕЛЬНОЕ УЧРЕЖДЕНИЕ, РАБОТОДАТЕЛЬ</a:t>
            </a:r>
          </a:p>
        </p:txBody>
      </p:sp>
      <p:sp>
        <p:nvSpPr>
          <p:cNvPr id="13324" name="AutoShape 16"/>
          <p:cNvSpPr>
            <a:spLocks noChangeArrowheads="1"/>
          </p:cNvSpPr>
          <p:nvPr/>
        </p:nvSpPr>
        <p:spPr bwMode="auto">
          <a:xfrm rot="-5400000">
            <a:off x="4732338" y="2422525"/>
            <a:ext cx="485775" cy="1838325"/>
          </a:xfrm>
          <a:prstGeom prst="downArrow">
            <a:avLst>
              <a:gd name="adj1" fmla="val 50000"/>
              <a:gd name="adj2" fmla="val 94608"/>
            </a:avLst>
          </a:prstGeom>
          <a:solidFill>
            <a:srgbClr val="FFFFE1"/>
          </a:solidFill>
          <a:ln w="9525" algn="ctr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325" name="AutoShape 17"/>
          <p:cNvSpPr>
            <a:spLocks noChangeArrowheads="1"/>
          </p:cNvSpPr>
          <p:nvPr/>
        </p:nvSpPr>
        <p:spPr bwMode="auto">
          <a:xfrm rot="2772723">
            <a:off x="3374232" y="3459956"/>
            <a:ext cx="2944812" cy="30067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rgbClr val="FFFEE1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2098675" y="6094413"/>
            <a:ext cx="6256338" cy="366712"/>
          </a:xfrm>
          <a:prstGeom prst="rect">
            <a:avLst/>
          </a:prstGeom>
          <a:solidFill>
            <a:srgbClr val="FEFE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000" b="1">
                <a:solidFill>
                  <a:srgbClr val="A50021"/>
                </a:solidFill>
                <a:latin typeface="Arial" panose="020B0604020202020204" pitchFamily="34" charset="0"/>
              </a:rPr>
              <a:t>РАЗНЫЕ ИНСТРУМЕНТАРИИ ПРОВЕРКИ</a:t>
            </a:r>
          </a:p>
        </p:txBody>
      </p:sp>
      <p:sp>
        <p:nvSpPr>
          <p:cNvPr id="13327" name="TextBox 14"/>
          <p:cNvSpPr txBox="1">
            <a:spLocks noChangeArrowheads="1"/>
          </p:cNvSpPr>
          <p:nvPr/>
        </p:nvSpPr>
        <p:spPr bwMode="auto">
          <a:xfrm>
            <a:off x="0" y="4640263"/>
            <a:ext cx="3262313" cy="71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b="1" dirty="0">
                <a:solidFill>
                  <a:srgbClr val="6600FF"/>
                </a:solidFill>
              </a:rPr>
              <a:t>УЧЕБНЫЙ</a:t>
            </a:r>
            <a:r>
              <a:rPr lang="en-US" b="1" dirty="0">
                <a:solidFill>
                  <a:srgbClr val="6600FF"/>
                </a:solidFill>
              </a:rPr>
              <a:t> </a:t>
            </a:r>
            <a:r>
              <a:rPr lang="ru-RU" b="1" dirty="0" smtClean="0">
                <a:solidFill>
                  <a:srgbClr val="6600FF"/>
                </a:solidFill>
              </a:rPr>
              <a:t> ХАРАКТЕР </a:t>
            </a:r>
            <a:r>
              <a:rPr lang="ru-RU" b="1" dirty="0">
                <a:solidFill>
                  <a:srgbClr val="6600FF"/>
                </a:solidFill>
              </a:rPr>
              <a:t>ЗАДАЧ</a:t>
            </a:r>
          </a:p>
          <a:p>
            <a:pPr algn="ctr" eaLnBrk="1" hangingPunct="1">
              <a:buFontTx/>
              <a:buNone/>
            </a:pPr>
            <a:r>
              <a:rPr lang="ru-RU" b="1" dirty="0">
                <a:solidFill>
                  <a:srgbClr val="6600FF"/>
                </a:solidFill>
              </a:rPr>
              <a:t>ТРАДИЦИОННЫЕ ФОРМЫ АТТЕСТАЦИИ </a:t>
            </a:r>
          </a:p>
        </p:txBody>
      </p:sp>
      <p:sp>
        <p:nvSpPr>
          <p:cNvPr id="13328" name="TextBox 15"/>
          <p:cNvSpPr txBox="1">
            <a:spLocks noChangeArrowheads="1"/>
          </p:cNvSpPr>
          <p:nvPr/>
        </p:nvSpPr>
        <p:spPr bwMode="auto">
          <a:xfrm>
            <a:off x="6373813" y="4872038"/>
            <a:ext cx="2770187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b="1" dirty="0">
                <a:solidFill>
                  <a:srgbClr val="6600FF"/>
                </a:solidFill>
              </a:rPr>
              <a:t>РЕШЕНИЕ ЗАДАЧ ПД, НОВЫЕ ФОРМЫ АТТЕСТАЦИИ: ЭКЗАМЕН КВАЛИФИКАЦИОНЫЙ,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0038" y="177800"/>
            <a:ext cx="8585200" cy="479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КВАЛИФИКАЦИОННАЯ АТТЕСТАЦИЯ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493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300" b="1" smtClean="0">
                <a:solidFill>
                  <a:srgbClr val="FFFF00"/>
                </a:solidFill>
              </a:rPr>
              <a:t>Требования ФГОС   СПО</a:t>
            </a:r>
            <a:r>
              <a:rPr lang="ru-RU" sz="3500" b="1" smtClean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Для аттестации обучающихся на соответствие их персональных достижений поэтапным требованиям соответствующей ОПОП (текущая и промежуточная аттестация) создаются </a:t>
            </a:r>
            <a:r>
              <a:rPr lang="ru-RU" dirty="0" smtClean="0">
                <a:solidFill>
                  <a:srgbClr val="993300"/>
                </a:solidFill>
                <a:latin typeface="Times New Roman" panose="02020603050405020304" pitchFamily="18" charset="0"/>
              </a:rPr>
              <a:t>фонды оценочных средств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включающие типовые задания, контрольные работы, тесты, позволяющие оценить знания, умения и уровень приобретенных компетенций. Фонды оценочных средств разрабатываются и утверждаются в техникуме.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dirty="0" smtClean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826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300" b="1" smtClean="0">
                <a:solidFill>
                  <a:srgbClr val="FFFF00"/>
                </a:solidFill>
              </a:rPr>
              <a:t>Требования ФГОС   СПО</a:t>
            </a:r>
            <a:r>
              <a:rPr lang="ru-RU" sz="3500" b="1" smtClean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2800" dirty="0" smtClean="0">
                <a:solidFill>
                  <a:srgbClr val="002060"/>
                </a:solidFill>
              </a:rPr>
              <a:t>Конкретные формы и процедуры текущего и промежуточного контроля знаний по каждой дисциплине </a:t>
            </a:r>
            <a:r>
              <a:rPr lang="ru-RU" sz="2800" dirty="0" smtClean="0">
                <a:solidFill>
                  <a:srgbClr val="C00000"/>
                </a:solidFill>
              </a:rPr>
              <a:t>разрабатываются техникумом самостоятельно </a:t>
            </a:r>
            <a:r>
              <a:rPr lang="ru-RU" sz="2800" dirty="0" smtClean="0">
                <a:solidFill>
                  <a:srgbClr val="002060"/>
                </a:solidFill>
              </a:rPr>
              <a:t>и доводятся до сведения обучающихся в течение первых двух месяцев обучения.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2800" dirty="0" smtClean="0">
                <a:solidFill>
                  <a:srgbClr val="002060"/>
                </a:solidFill>
              </a:rPr>
              <a:t>Оценка качества освоения основных образовательных программ должна включать </a:t>
            </a:r>
            <a:r>
              <a:rPr lang="ru-RU" sz="2800" dirty="0" smtClean="0">
                <a:solidFill>
                  <a:srgbClr val="C00000"/>
                </a:solidFill>
              </a:rPr>
              <a:t>текущий контроль успеваемости, промежуточную аттестацию обучающихся и итоговую государственную аттестацию </a:t>
            </a:r>
            <a:r>
              <a:rPr lang="ru-RU" sz="2800" dirty="0" smtClean="0">
                <a:solidFill>
                  <a:srgbClr val="002060"/>
                </a:solidFill>
              </a:rPr>
              <a:t>выпускников.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smtClean="0">
                <a:solidFill>
                  <a:srgbClr val="FFFF00"/>
                </a:solidFill>
              </a:rPr>
              <a:t>Оценочные средства (ОС) </a:t>
            </a:r>
            <a:br>
              <a:rPr lang="ru-RU" sz="3200" smtClean="0">
                <a:solidFill>
                  <a:srgbClr val="FFFF00"/>
                </a:solidFill>
              </a:rPr>
            </a:br>
            <a:r>
              <a:rPr lang="ru-RU" sz="3200" smtClean="0">
                <a:solidFill>
                  <a:srgbClr val="FFFF00"/>
                </a:solidFill>
              </a:rPr>
              <a:t/>
            </a:r>
            <a:br>
              <a:rPr lang="ru-RU" sz="3200" smtClean="0">
                <a:solidFill>
                  <a:srgbClr val="FFFF00"/>
                </a:solidFill>
              </a:rPr>
            </a:br>
            <a:endParaRPr lang="ru-RU" sz="3200" smtClean="0">
              <a:solidFill>
                <a:srgbClr val="FFFF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66FF"/>
                </a:solidFill>
              </a:rPr>
              <a:t>    Таким образом ОС это  фонд контрольных заданий, а также описаний форм и процедур, предназначенных для определения качества освоения обучающимися учебного материала.</a:t>
            </a:r>
          </a:p>
          <a:p>
            <a:endParaRPr lang="ru-RU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239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rgbClr val="FFFF00"/>
                </a:solidFill>
              </a:rPr>
              <a:t>Структура фонда оценочных средств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7575"/>
            <a:ext cx="8229600" cy="555783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1. </a:t>
            </a:r>
            <a:r>
              <a:rPr lang="ru-RU" altLang="ko-KR" sz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Программа и план-график </a:t>
            </a: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проведения контрольно-оценочных мероприятий на весь срок обучения.</a:t>
            </a:r>
          </a:p>
          <a:p>
            <a:pPr>
              <a:lnSpc>
                <a:spcPct val="80000"/>
              </a:lnSpc>
            </a:pP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ru-RU" altLang="ko-KR" sz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 Паспорта компетенций </a:t>
            </a: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и программы оценивания компетенций в соответствии с условиями обучения и профилем направления.</a:t>
            </a:r>
          </a:p>
          <a:p>
            <a:pPr>
              <a:lnSpc>
                <a:spcPct val="80000"/>
              </a:lnSpc>
            </a:pP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3. </a:t>
            </a:r>
            <a:r>
              <a:rPr lang="ru-RU" altLang="ko-KR" sz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Совокупность контрольно-оценочных материалов </a:t>
            </a: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ru-RU" altLang="ko-KR" sz="1800" dirty="0" err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опросников</a:t>
            </a: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, тестов и др.), предназначенных для оценивания уровня </a:t>
            </a:r>
            <a:r>
              <a:rPr lang="ru-RU" altLang="ko-KR" sz="1800" dirty="0" err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сформированности</a:t>
            </a: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компетенций на определенных этапах обучения (на входе у студентов первого курса, приступающих к освоению ОПОП; после первого курса; на ключевых этапах обучения на старших курсах</a:t>
            </a:r>
          </a:p>
          <a:p>
            <a:pPr>
              <a:lnSpc>
                <a:spcPct val="80000"/>
              </a:lnSpc>
            </a:pPr>
            <a:r>
              <a:rPr lang="ru-RU" altLang="ko-KR" sz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4.Методические материалы</a:t>
            </a: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, определяющие процедуры оценивания компетенций на всех этапах проверки.</a:t>
            </a:r>
          </a:p>
          <a:p>
            <a:pPr>
              <a:lnSpc>
                <a:spcPct val="80000"/>
              </a:lnSpc>
            </a:pP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5. </a:t>
            </a:r>
            <a:r>
              <a:rPr lang="ru-RU" altLang="ko-KR" sz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Технологии и методы обработки результатов </a:t>
            </a: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оценивания результатов деятельности</a:t>
            </a:r>
          </a:p>
          <a:p>
            <a:pPr>
              <a:lnSpc>
                <a:spcPct val="80000"/>
              </a:lnSpc>
            </a:pP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6. Рекомендации по интерпретации результатов и методические материалы, определяющие процедуру обсуждения результатов со студентами; банк статистической информации и программы мониторинга достижений.</a:t>
            </a:r>
          </a:p>
          <a:p>
            <a:pPr>
              <a:lnSpc>
                <a:spcPct val="80000"/>
              </a:lnSpc>
            </a:pP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7. </a:t>
            </a:r>
            <a:r>
              <a:rPr lang="ru-RU" altLang="ko-KR" sz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Методические материалы, определяющие требования, процедуру защиты и критерии оценки </a:t>
            </a: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выпускной квалификационной работы на основе требований ФГОС СПО.</a:t>
            </a:r>
          </a:p>
          <a:p>
            <a:pPr>
              <a:lnSpc>
                <a:spcPct val="80000"/>
              </a:lnSpc>
            </a:pP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8. </a:t>
            </a:r>
            <a:r>
              <a:rPr lang="ru-RU" altLang="ko-KR" sz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Рекомендации по обновлению фонда оценочных средств </a:t>
            </a:r>
            <a:r>
              <a:rPr lang="ru-RU" altLang="ko-KR" sz="1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(периодичность, степень обновления, изменение процедур, методов, технологий, показателей, критериев и др.).</a:t>
            </a:r>
            <a:endParaRPr lang="ru-RU" sz="1800" dirty="0" smtClean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noFill/>
          <a:ln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b="1" dirty="0" smtClean="0">
                <a:solidFill>
                  <a:srgbClr val="FFFF66"/>
                </a:solidFill>
                <a:latin typeface="Times New Roman" panose="02020603050405020304" pitchFamily="18" charset="0"/>
              </a:rPr>
              <a:t>Сложности при разработке КОС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09625"/>
            <a:ext cx="8229600" cy="531653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26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700" dirty="0" smtClean="0"/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993300"/>
                </a:solidFill>
              </a:rPr>
              <a:t>      </a:t>
            </a:r>
            <a:r>
              <a:rPr lang="ru-RU" sz="1600" b="1" dirty="0" smtClean="0">
                <a:solidFill>
                  <a:schemeClr val="accent2"/>
                </a:solidFill>
              </a:rPr>
              <a:t>Наибольшие сложности на современном этапе внедрения ФГОС связаны с разработкой КОС, которые призваны определить готовность обучающегося к выполнению конкретного вида деятельности отраженного в профессиональном модуле:</a:t>
            </a:r>
          </a:p>
          <a:p>
            <a:pPr>
              <a:lnSpc>
                <a:spcPct val="80000"/>
              </a:lnSpc>
              <a:buNone/>
            </a:pPr>
            <a:endParaRPr lang="ru-RU" sz="16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993300"/>
                </a:solidFill>
              </a:rPr>
              <a:t>1. Разработка и оформление проводится в соответствии с </a:t>
            </a:r>
            <a:r>
              <a:rPr lang="ru-RU" sz="1600" b="1" dirty="0" smtClean="0">
                <a:solidFill>
                  <a:schemeClr val="accent2"/>
                </a:solidFill>
              </a:rPr>
              <a:t>макетом</a:t>
            </a:r>
          </a:p>
          <a:p>
            <a:pPr>
              <a:lnSpc>
                <a:spcPct val="80000"/>
              </a:lnSpc>
            </a:pPr>
            <a:endParaRPr lang="ru-RU" sz="1600" b="1" dirty="0" smtClean="0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993300"/>
                </a:solidFill>
              </a:rPr>
              <a:t>2. Перечень показателей КОС должен быть составлен с учетом имеющихся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993300"/>
                </a:solidFill>
              </a:rPr>
              <a:t> </a:t>
            </a:r>
            <a:r>
              <a:rPr lang="ru-RU" sz="1600" b="1" dirty="0" smtClean="0">
                <a:solidFill>
                  <a:schemeClr val="accent2"/>
                </a:solidFill>
              </a:rPr>
              <a:t>в</a:t>
            </a:r>
            <a:r>
              <a:rPr lang="ru-RU" sz="1600" b="1" dirty="0" smtClean="0">
                <a:solidFill>
                  <a:srgbClr val="993300"/>
                </a:solidFill>
              </a:rPr>
              <a:t> </a:t>
            </a:r>
            <a:r>
              <a:rPr lang="ru-RU" sz="1600" b="1" dirty="0" smtClean="0">
                <a:solidFill>
                  <a:schemeClr val="accent2"/>
                </a:solidFill>
              </a:rPr>
              <a:t>структуре программы модуля умений и знаний, компетенций</a:t>
            </a:r>
          </a:p>
          <a:p>
            <a:pPr>
              <a:lnSpc>
                <a:spcPct val="80000"/>
              </a:lnSpc>
            </a:pPr>
            <a:endParaRPr lang="ru-RU" sz="1600" b="1" dirty="0" smtClean="0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993300"/>
                </a:solidFill>
              </a:rPr>
              <a:t>3. Задания для проверки МДК  должны носить </a:t>
            </a:r>
            <a:r>
              <a:rPr lang="ru-RU" sz="1600" b="1" dirty="0" err="1" smtClean="0">
                <a:solidFill>
                  <a:schemeClr val="accent2"/>
                </a:solidFill>
              </a:rPr>
              <a:t>компетентностно-ориентированный</a:t>
            </a:r>
            <a:r>
              <a:rPr lang="ru-RU" sz="1600" b="1" dirty="0" smtClean="0">
                <a:solidFill>
                  <a:schemeClr val="accent2"/>
                </a:solidFill>
              </a:rPr>
              <a:t>, комплексный характер </a:t>
            </a:r>
            <a:r>
              <a:rPr lang="ru-RU" sz="1600" b="1" dirty="0" smtClean="0">
                <a:solidFill>
                  <a:srgbClr val="993300"/>
                </a:solidFill>
              </a:rPr>
              <a:t>и оценивать необходимо  как профессиональные , так и общие компетенции</a:t>
            </a:r>
          </a:p>
          <a:p>
            <a:pPr>
              <a:lnSpc>
                <a:spcPct val="80000"/>
              </a:lnSpc>
            </a:pPr>
            <a:endParaRPr lang="ru-RU" sz="1600" b="1" dirty="0" smtClean="0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993300"/>
                </a:solidFill>
              </a:rPr>
              <a:t>4. Учитывая, </a:t>
            </a:r>
            <a:r>
              <a:rPr lang="ru-RU" sz="1600" b="1" dirty="0" smtClean="0">
                <a:solidFill>
                  <a:schemeClr val="accent2"/>
                </a:solidFill>
              </a:rPr>
              <a:t>что компетенция </a:t>
            </a:r>
            <a:r>
              <a:rPr lang="ru-RU" sz="1600" b="1" dirty="0" smtClean="0">
                <a:solidFill>
                  <a:srgbClr val="993300"/>
                </a:solidFill>
              </a:rPr>
              <a:t>проявляется в готовности проявлять знания, умения и навыки в ситуациях нетождественных тем, в которых они формировались, следует </a:t>
            </a:r>
            <a:r>
              <a:rPr lang="ru-RU" sz="1600" b="1" dirty="0" smtClean="0">
                <a:solidFill>
                  <a:schemeClr val="accent2"/>
                </a:solidFill>
              </a:rPr>
              <a:t>содержание приблизить к ситуации профессиональной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Этапы формирования КОС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81100"/>
            <a:ext cx="8470900" cy="49450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При формировании КОС необходимо учитывать:</a:t>
            </a:r>
          </a:p>
          <a:p>
            <a:pPr>
              <a:lnSpc>
                <a:spcPct val="90000"/>
              </a:lnSpc>
              <a:buNone/>
            </a:pPr>
            <a:endParaRPr lang="ru-RU" sz="28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C00000"/>
                </a:solidFill>
              </a:rPr>
              <a:t>Направление профессиональной деятельности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C00000"/>
                </a:solidFill>
              </a:rPr>
              <a:t>Требования к </a:t>
            </a:r>
            <a:r>
              <a:rPr lang="ru-RU" sz="2800" dirty="0" err="1" smtClean="0">
                <a:solidFill>
                  <a:srgbClr val="C00000"/>
                </a:solidFill>
              </a:rPr>
              <a:t>портфолио</a:t>
            </a:r>
            <a:r>
              <a:rPr lang="ru-RU" sz="2800" dirty="0" smtClean="0">
                <a:solidFill>
                  <a:srgbClr val="C00000"/>
                </a:solidFill>
              </a:rPr>
              <a:t> обучающегося 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C00000"/>
                </a:solidFill>
              </a:rPr>
              <a:t>Комплект заданий для обучающегося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C00000"/>
                </a:solidFill>
              </a:rPr>
              <a:t>Форма оценочного листа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C00000"/>
                </a:solidFill>
              </a:rPr>
              <a:t>Форма сводной  оценочной ведомости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C00000"/>
                </a:solidFill>
              </a:rPr>
              <a:t>Пакет экзаменатора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5738" y="71438"/>
            <a:ext cx="90439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ОЦЕНОЧНЫМ СРЕДСТВАМ ДЛЯ ПРОВЕРКИ СФОРМИРОВАННОСТИ КОМПЕТЕНЦИЙ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450" y="1143000"/>
            <a:ext cx="8843963" cy="5478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</a:rPr>
              <a:t>ИНТЕГРАТИВНОСТЬ (МЕЖДИСЦИПЛИНАРНЫЙ ХАРАКТЕР, СВЯЗЬ ТЕОРИИ И ПРАКТИКИ);</a:t>
            </a:r>
          </a:p>
          <a:p>
            <a:pPr>
              <a:buFontTx/>
              <a:buNone/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2. ПРОБЛЕМНО-ДЕЯТЕЛЬНОСТНЫЙ ХАРАКТЕР;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3. ОРИЕНТАЦИЯ НА ПРИМЕНЕНИЕ УМЕНИЙ И ЗНАНИЙ В НЕТИПОВЫХ СИТУАЦИЯХ (НЕТОЖДЕСТВЕННОСТЬ ПРЕДЛАГАЕМЫХ ЗАДАНИЙ СТАНДАРТИЗИРОВАННЫМ УЧЕБНЫМ ЗАДАЧАМ);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4. АКТУАЛИЗАЦИЯ В ЗАДАНИЯХ СОДЕРЖАНИЯ ПРОФЕССИОНАЛЬНОЙ ДЕЯТЕЛЬНОСТИ;</a:t>
            </a:r>
          </a:p>
          <a:p>
            <a:pPr>
              <a:buFontTx/>
              <a:buNone/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5. ЭКСПЕРТИЗА В ПРОФЕССИОНАЛЬНОМ СООБЩЕСТВЕ</a:t>
            </a:r>
          </a:p>
          <a:p>
            <a:pPr>
              <a:buFontTx/>
              <a:buNone/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ru-RU" altLang="ja-JP" sz="2000" b="1" dirty="0">
                <a:solidFill>
                  <a:srgbClr val="002060"/>
                </a:solidFill>
              </a:rPr>
              <a:t>6. СВЯЗЬ КРИТЕРИЕВ С ПЛАНИРУЕМЫМИ РЕЗУЛЬТАТАМИ</a:t>
            </a:r>
            <a:endParaRPr lang="ru-RU" sz="2000" b="1" dirty="0">
              <a:solidFill>
                <a:srgbClr val="002060"/>
              </a:solidFill>
            </a:endParaRPr>
          </a:p>
          <a:p>
            <a:pPr>
              <a:defRPr/>
            </a:pP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4533900" y="1104900"/>
            <a:ext cx="4392613" cy="46021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Оценка освоения  практического курса ПМ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Внимательно прочитайте задание 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Вы можете воспользоваться  оборудованием, инструментом и приспособлениями, находящимися в мастерской.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Вы можете воспользоваться предложенной справочной литературой.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Время выполнения задания – 90 минут.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Задание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Выполните окраску пола учебного кабинета эмалевой краской.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ru-RU" b="1" dirty="0" smtClean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Обоснуйте выбор категории малярной окраски, приемов, материалов, оборудования, инвентаря и инструментов.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ru-RU" b="1" u="sng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971550" y="103188"/>
            <a:ext cx="6907019" cy="70173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  <a:defRPr/>
            </a:pPr>
            <a:r>
              <a:rPr lang="ru-RU" sz="4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</a:t>
            </a:r>
            <a:r>
              <a:rPr lang="ru-RU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омплект заданий для обучающихся</a:t>
            </a:r>
            <a:endParaRPr lang="ru-RU" sz="4400" b="1" dirty="0" smtClean="0">
              <a:solidFill>
                <a:srgbClr val="FFFF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107950" y="1092200"/>
            <a:ext cx="4311650" cy="4625975"/>
          </a:xfrm>
          <a:prstGeom prst="rect">
            <a:avLst/>
          </a:prstGeom>
          <a:solidFill>
            <a:srgbClr val="CCFFFF"/>
          </a:solidFill>
          <a:ln w="25400" algn="ctr">
            <a:solidFill>
              <a:srgbClr val="00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Оценка освоения  теоретического курса ПМ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buFontTx/>
              <a:buAutoNum type="arabicPeriod"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Оштукатуренное помещение склада имеет размеры 50000х24000, высота 4000 мм</a:t>
            </a:r>
          </a:p>
          <a:p>
            <a:pPr marL="342900" indent="-342900" eaLnBrk="1" hangingPunct="1">
              <a:lnSpc>
                <a:spcPct val="100000"/>
              </a:lnSpc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а) составьте последовательность технологических операций окраски стен известковой краской . Определите расход известковой краски для окраски потолка</a:t>
            </a:r>
          </a:p>
          <a:p>
            <a:pPr marL="342900" indent="-342900" eaLnBrk="1" hangingPunct="1">
              <a:lnSpc>
                <a:spcPct val="100000"/>
              </a:lnSpc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б) обоснуйте выбор материалов, приемов работ, инструментов, инвентаря и оборудования</a:t>
            </a:r>
          </a:p>
          <a:p>
            <a:pPr marL="342900" indent="-342900" eaLnBrk="1" hangingPunct="1">
              <a:lnSpc>
                <a:spcPct val="100000"/>
              </a:lnSpc>
              <a:buAutoNum type="arabicPeriod" startAt="2"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Составьте последовательность технологических операций подготовки оштукатуренных стен под оклейку обоями</a:t>
            </a:r>
          </a:p>
          <a:p>
            <a:pPr marL="342900" indent="-342900" eaLnBrk="1" hangingPunct="1">
              <a:lnSpc>
                <a:spcPct val="100000"/>
              </a:lnSpc>
              <a:buAutoNum type="arabicPeriod" startAt="2"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</a:rPr>
              <a:t>Поверхность, окрашенная известковой краской, легко разрушается от трения, определите причины.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107950" y="5770562"/>
            <a:ext cx="8856663" cy="1015663"/>
          </a:xfrm>
          <a:prstGeom prst="rect">
            <a:avLst/>
          </a:prstGeom>
          <a:solidFill>
            <a:srgbClr val="FFFFE1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sz="20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Пакет экзаменатора </a:t>
            </a:r>
            <a:r>
              <a:rPr lang="ru-RU" sz="1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оборудование, средства индивидуальной защиты, технологические карты, справочники, методические пособия, критерии оценки)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2" grpId="0" animBg="1"/>
      <p:bldP spid="343044" grpId="0" animBg="1"/>
      <p:bldP spid="343045" grpId="0" animBg="1"/>
    </p:bldLst>
  </p:timing>
</p:sld>
</file>

<file path=ppt/theme/theme1.xml><?xml version="1.0" encoding="utf-8"?>
<a:theme xmlns:a="http://schemas.openxmlformats.org/drawingml/2006/main" name="Британский Совет 26.02.07">
  <a:themeElements>
    <a:clrScheme name="Британский Совет 26.02.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Британский Совет 26.02.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Британский Совет 26.02.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резентация_1">
  <a:themeElements>
    <a:clrScheme name="Презентация_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Презентация_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Презентация_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_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_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_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_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_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_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Презентация_1">
  <a:themeElements>
    <a:clrScheme name="1_Презентация_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Презентация_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Презентация_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езентация_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резентация_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резентация_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резентация_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резентация_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резентация_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236b045c98fcf6cec7cc7dd64be45117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303d229f9435f2fda0fbb548a395aa1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7A73DE-9788-40DE-A809-D09BD251969D}"/>
</file>

<file path=customXml/itemProps2.xml><?xml version="1.0" encoding="utf-8"?>
<ds:datastoreItem xmlns:ds="http://schemas.openxmlformats.org/officeDocument/2006/customXml" ds:itemID="{2104C686-5028-4CE1-8285-7838BAA9BD3B}"/>
</file>

<file path=customXml/itemProps3.xml><?xml version="1.0" encoding="utf-8"?>
<ds:datastoreItem xmlns:ds="http://schemas.openxmlformats.org/officeDocument/2006/customXml" ds:itemID="{3BBDCF29-8D40-4C4C-A78F-6B070AE021AE}"/>
</file>

<file path=docProps/app.xml><?xml version="1.0" encoding="utf-8"?>
<Properties xmlns="http://schemas.openxmlformats.org/officeDocument/2006/extended-properties" xmlns:vt="http://schemas.openxmlformats.org/officeDocument/2006/docPropsVTypes">
  <Template>klenova_pedsovet</Template>
  <TotalTime>198</TotalTime>
  <Words>1142</Words>
  <Application>Microsoft Office PowerPoint</Application>
  <PresentationFormat>Экран (4:3)</PresentationFormat>
  <Paragraphs>183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Британский Совет 26.02.07</vt:lpstr>
      <vt:lpstr>Презентация_1</vt:lpstr>
      <vt:lpstr>1_Презентация_1</vt:lpstr>
      <vt:lpstr>  Организация работы над созданием  фонда контрольно-оценочных средств в условиях реализации ФГОС СПО</vt:lpstr>
      <vt:lpstr>Требования ФГОС   СПО:</vt:lpstr>
      <vt:lpstr>Требования ФГОС   СПО:</vt:lpstr>
      <vt:lpstr>Оценочные средства (ОС)   </vt:lpstr>
      <vt:lpstr>Структура фонда оценочных средств</vt:lpstr>
      <vt:lpstr>Сложности при разработке КОС</vt:lpstr>
      <vt:lpstr>Этапы формирования КОС</vt:lpstr>
      <vt:lpstr>Слайд 8</vt:lpstr>
      <vt:lpstr>Слайд 9</vt:lpstr>
      <vt:lpstr>Общие рекомендации по образовательным технологиям и оценочным средствам</vt:lpstr>
      <vt:lpstr>Слайд 11</vt:lpstr>
      <vt:lpstr>Слайд 12</vt:lpstr>
      <vt:lpstr>АТТЕСТАЦИОННЫЙ  ЛИСТ  ПО УЧЕБНОЙ ПРАКТИКЕ в группе 1-1 МСС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Разработка фонда контрольно-оценочных средств в условиях реализации ФГОС СПО</dc:title>
  <dc:creator>Валерий</dc:creator>
  <cp:lastModifiedBy>e-a-vorobeva</cp:lastModifiedBy>
  <cp:revision>24</cp:revision>
  <dcterms:created xsi:type="dcterms:W3CDTF">2013-01-22T12:19:14Z</dcterms:created>
  <dcterms:modified xsi:type="dcterms:W3CDTF">2015-11-10T11:13:28Z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