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464"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F0319F-80CF-4DFF-B50E-DBCA3B86974C}" type="datetimeFigureOut">
              <a:rPr lang="ru-RU" smtClean="0"/>
              <a:pPr/>
              <a:t>07.05.2018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B72972-4911-4530-AD8C-AD476C07DFC5}" type="slidenum">
              <a:rPr lang="ru-RU" smtClean="0"/>
              <a:pPr/>
              <a:t>‹#›</a:t>
            </a:fld>
            <a:endParaRPr lang="ru-RU"/>
          </a:p>
        </p:txBody>
      </p:sp>
    </p:spTree>
    <p:extLst>
      <p:ext uri="{BB962C8B-B14F-4D97-AF65-F5344CB8AC3E}">
        <p14:creationId xmlns:p14="http://schemas.microsoft.com/office/powerpoint/2010/main" xmlns="" val="1925426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EB72972-4911-4530-AD8C-AD476C07DFC5}" type="slidenum">
              <a:rPr lang="ru-RU" smtClean="0"/>
              <a:pPr/>
              <a:t>7</a:t>
            </a:fld>
            <a:endParaRPr lang="ru-RU"/>
          </a:p>
        </p:txBody>
      </p:sp>
    </p:spTree>
    <p:extLst>
      <p:ext uri="{BB962C8B-B14F-4D97-AF65-F5344CB8AC3E}">
        <p14:creationId xmlns:p14="http://schemas.microsoft.com/office/powerpoint/2010/main" xmlns="" val="3451258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F46E79BC-B91B-484E-82AC-810E6350052A}" type="datetimeFigureOut">
              <a:rPr lang="ru-RU" smtClean="0"/>
              <a:pPr/>
              <a:t>07.05.2018</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F50085EE-40E6-47A9-91C8-61319715CBB1}"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46E79BC-B91B-484E-82AC-810E6350052A}" type="datetimeFigureOut">
              <a:rPr lang="ru-RU" smtClean="0"/>
              <a:pPr/>
              <a:t>07.05.2018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0085EE-40E6-47A9-91C8-61319715CBB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46E79BC-B91B-484E-82AC-810E6350052A}" type="datetimeFigureOut">
              <a:rPr lang="ru-RU" smtClean="0"/>
              <a:pPr/>
              <a:t>07.05.2018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0085EE-40E6-47A9-91C8-61319715CBB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46E79BC-B91B-484E-82AC-810E6350052A}" type="datetimeFigureOut">
              <a:rPr lang="ru-RU" smtClean="0"/>
              <a:pPr/>
              <a:t>07.05.2018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50085EE-40E6-47A9-91C8-61319715CBB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F46E79BC-B91B-484E-82AC-810E6350052A}" type="datetimeFigureOut">
              <a:rPr lang="ru-RU" smtClean="0"/>
              <a:pPr/>
              <a:t>07.05.2018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F50085EE-40E6-47A9-91C8-61319715CBB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46E79BC-B91B-484E-82AC-810E6350052A}" type="datetimeFigureOut">
              <a:rPr lang="ru-RU" smtClean="0"/>
              <a:pPr/>
              <a:t>07.05.2018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0085EE-40E6-47A9-91C8-61319715CBB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F46E79BC-B91B-484E-82AC-810E6350052A}" type="datetimeFigureOut">
              <a:rPr lang="ru-RU" smtClean="0"/>
              <a:pPr/>
              <a:t>07.05.2018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50085EE-40E6-47A9-91C8-61319715CBB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46E79BC-B91B-484E-82AC-810E6350052A}" type="datetimeFigureOut">
              <a:rPr lang="ru-RU" smtClean="0"/>
              <a:pPr/>
              <a:t>07.05.2018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50085EE-40E6-47A9-91C8-61319715CBB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46E79BC-B91B-484E-82AC-810E6350052A}" type="datetimeFigureOut">
              <a:rPr lang="ru-RU" smtClean="0"/>
              <a:pPr/>
              <a:t>07.05.2018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50085EE-40E6-47A9-91C8-61319715CBB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F46E79BC-B91B-484E-82AC-810E6350052A}" type="datetimeFigureOut">
              <a:rPr lang="ru-RU" smtClean="0"/>
              <a:pPr/>
              <a:t>07.05.2018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0085EE-40E6-47A9-91C8-61319715CBB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F46E79BC-B91B-484E-82AC-810E6350052A}" type="datetimeFigureOut">
              <a:rPr lang="ru-RU" smtClean="0"/>
              <a:pPr/>
              <a:t>07.05.2018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50085EE-40E6-47A9-91C8-61319715CBB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46E79BC-B91B-484E-82AC-810E6350052A}" type="datetimeFigureOut">
              <a:rPr lang="ru-RU" smtClean="0"/>
              <a:pPr/>
              <a:t>07.05.2018</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50085EE-40E6-47A9-91C8-61319715CBB1}"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340768"/>
            <a:ext cx="7772400" cy="1470025"/>
          </a:xfrm>
        </p:spPr>
        <p:txBody>
          <a:bodyPr>
            <a:noAutofit/>
          </a:bodyPr>
          <a:lstStyle/>
          <a:p>
            <a:r>
              <a:rPr lang="ru-RU" sz="1600" dirty="0" smtClean="0">
                <a:solidFill>
                  <a:schemeClr val="tx1"/>
                </a:solidFill>
                <a:effectLst/>
                <a:latin typeface="+mn-lt"/>
              </a:rPr>
              <a:t>Департамент образования и науки Костромской области</a:t>
            </a:r>
            <a:br>
              <a:rPr lang="ru-RU" sz="1600" dirty="0" smtClean="0">
                <a:solidFill>
                  <a:schemeClr val="tx1"/>
                </a:solidFill>
                <a:effectLst/>
                <a:latin typeface="+mn-lt"/>
              </a:rPr>
            </a:br>
            <a:r>
              <a:rPr lang="ru-RU" sz="1600" dirty="0" smtClean="0">
                <a:solidFill>
                  <a:schemeClr val="tx1"/>
                </a:solidFill>
                <a:effectLst/>
                <a:latin typeface="+mn-lt"/>
              </a:rPr>
              <a:t>Областное государственное бюджетное профессиональное </a:t>
            </a:r>
            <a:br>
              <a:rPr lang="ru-RU" sz="1600" dirty="0" smtClean="0">
                <a:solidFill>
                  <a:schemeClr val="tx1"/>
                </a:solidFill>
                <a:effectLst/>
                <a:latin typeface="+mn-lt"/>
              </a:rPr>
            </a:br>
            <a:r>
              <a:rPr lang="ru-RU" sz="1600" dirty="0" smtClean="0">
                <a:solidFill>
                  <a:schemeClr val="tx1"/>
                </a:solidFill>
                <a:effectLst/>
                <a:latin typeface="+mn-lt"/>
              </a:rPr>
              <a:t>образовательное учреждение</a:t>
            </a:r>
            <a:br>
              <a:rPr lang="ru-RU" sz="1600" dirty="0" smtClean="0">
                <a:solidFill>
                  <a:schemeClr val="tx1"/>
                </a:solidFill>
                <a:effectLst/>
                <a:latin typeface="+mn-lt"/>
              </a:rPr>
            </a:br>
            <a:r>
              <a:rPr lang="ru-RU" sz="1600" dirty="0" smtClean="0">
                <a:solidFill>
                  <a:schemeClr val="tx1"/>
                </a:solidFill>
                <a:effectLst/>
                <a:latin typeface="+mn-lt"/>
              </a:rPr>
              <a:t>«Костромской колледж отраслевых технологий строительства </a:t>
            </a:r>
            <a:br>
              <a:rPr lang="ru-RU" sz="1600" dirty="0" smtClean="0">
                <a:solidFill>
                  <a:schemeClr val="tx1"/>
                </a:solidFill>
                <a:effectLst/>
                <a:latin typeface="+mn-lt"/>
              </a:rPr>
            </a:br>
            <a:r>
              <a:rPr lang="ru-RU" sz="1600" dirty="0" smtClean="0">
                <a:solidFill>
                  <a:schemeClr val="tx1"/>
                </a:solidFill>
                <a:effectLst/>
                <a:latin typeface="+mn-lt"/>
              </a:rPr>
              <a:t>и лесной промышленности»</a:t>
            </a:r>
            <a:r>
              <a:rPr lang="ru-RU" sz="1800" dirty="0" smtClean="0">
                <a:solidFill>
                  <a:schemeClr val="tx1"/>
                </a:solidFill>
                <a:effectLst/>
                <a:latin typeface="+mn-lt"/>
              </a:rPr>
              <a:t/>
            </a:r>
            <a:br>
              <a:rPr lang="ru-RU" sz="1800" dirty="0" smtClean="0">
                <a:solidFill>
                  <a:schemeClr val="tx1"/>
                </a:solidFill>
                <a:effectLst/>
                <a:latin typeface="+mn-lt"/>
              </a:rPr>
            </a:br>
            <a:endParaRPr lang="ru-RU" sz="1800" dirty="0">
              <a:solidFill>
                <a:schemeClr val="tx1"/>
              </a:solidFill>
              <a:effectLst/>
              <a:latin typeface="+mn-lt"/>
            </a:endParaRPr>
          </a:p>
        </p:txBody>
      </p:sp>
      <p:sp>
        <p:nvSpPr>
          <p:cNvPr id="3" name="Подзаголовок 2"/>
          <p:cNvSpPr>
            <a:spLocks noGrp="1"/>
          </p:cNvSpPr>
          <p:nvPr>
            <p:ph type="subTitle" idx="1"/>
          </p:nvPr>
        </p:nvSpPr>
        <p:spPr>
          <a:xfrm>
            <a:off x="1043608" y="2924944"/>
            <a:ext cx="7560840" cy="3933056"/>
          </a:xfrm>
        </p:spPr>
        <p:txBody>
          <a:bodyPr>
            <a:noAutofit/>
          </a:bodyPr>
          <a:lstStyle/>
          <a:p>
            <a:r>
              <a:rPr lang="ru-RU" sz="1400" b="1" dirty="0" smtClean="0">
                <a:solidFill>
                  <a:schemeClr val="tx1"/>
                </a:solidFill>
                <a:latin typeface="Times New Roman" panose="02020603050405020304" pitchFamily="18" charset="0"/>
                <a:cs typeface="Times New Roman" panose="02020603050405020304" pitchFamily="18" charset="0"/>
              </a:rPr>
              <a:t> ДОКЛАД</a:t>
            </a:r>
          </a:p>
          <a:p>
            <a:endParaRPr lang="ru-RU" sz="1400" b="1" dirty="0" smtClean="0">
              <a:solidFill>
                <a:schemeClr val="tx1"/>
              </a:solidFill>
              <a:latin typeface="Times New Roman" panose="02020603050405020304" pitchFamily="18" charset="0"/>
              <a:cs typeface="Times New Roman" panose="02020603050405020304" pitchFamily="18" charset="0"/>
            </a:endParaRPr>
          </a:p>
          <a:p>
            <a:r>
              <a:rPr lang="ru-RU" sz="1400" b="1" dirty="0" smtClean="0">
                <a:solidFill>
                  <a:schemeClr val="tx1"/>
                </a:solidFill>
                <a:latin typeface="Times New Roman" panose="02020603050405020304" pitchFamily="18" charset="0"/>
                <a:cs typeface="Times New Roman" panose="02020603050405020304" pitchFamily="18" charset="0"/>
              </a:rPr>
              <a:t>     Тема:  «ЗДОРОВЬЕ – БЕСЦЕННОЕ  ДОСТОЯНИЕ».</a:t>
            </a:r>
          </a:p>
          <a:p>
            <a:r>
              <a:rPr lang="ru-RU" sz="1400" b="1" dirty="0" smtClean="0">
                <a:solidFill>
                  <a:schemeClr val="tx1"/>
                </a:solidFill>
                <a:latin typeface="Times New Roman" panose="02020603050405020304" pitchFamily="18" charset="0"/>
                <a:cs typeface="Times New Roman" panose="02020603050405020304" pitchFamily="18" charset="0"/>
              </a:rPr>
              <a:t>                     </a:t>
            </a:r>
          </a:p>
          <a:p>
            <a:endParaRPr lang="ru-RU" sz="1400" b="1" dirty="0" smtClean="0">
              <a:solidFill>
                <a:schemeClr val="tx1"/>
              </a:solidFill>
              <a:latin typeface="Times New Roman" panose="02020603050405020304" pitchFamily="18" charset="0"/>
              <a:cs typeface="Times New Roman" panose="02020603050405020304" pitchFamily="18" charset="0"/>
            </a:endParaRPr>
          </a:p>
          <a:p>
            <a:endParaRPr lang="ru-RU" sz="1400" b="1" dirty="0" smtClean="0">
              <a:solidFill>
                <a:schemeClr val="tx1"/>
              </a:solidFill>
              <a:latin typeface="Times New Roman" panose="02020603050405020304" pitchFamily="18" charset="0"/>
              <a:cs typeface="Times New Roman" panose="02020603050405020304" pitchFamily="18" charset="0"/>
            </a:endParaRPr>
          </a:p>
          <a:p>
            <a:r>
              <a:rPr lang="ru-RU" sz="1400" b="1" dirty="0" smtClean="0">
                <a:solidFill>
                  <a:schemeClr val="tx1"/>
                </a:solidFill>
                <a:latin typeface="Times New Roman" panose="02020603050405020304" pitchFamily="18" charset="0"/>
                <a:cs typeface="Times New Roman" panose="02020603050405020304" pitchFamily="18" charset="0"/>
              </a:rPr>
              <a:t>                                                                                Выполнила: Студентка 2курса, </a:t>
            </a:r>
          </a:p>
          <a:p>
            <a:r>
              <a:rPr lang="ru-RU" sz="1400" b="1" dirty="0" smtClean="0">
                <a:solidFill>
                  <a:schemeClr val="tx1"/>
                </a:solidFill>
                <a:latin typeface="Times New Roman" panose="02020603050405020304" pitchFamily="18" charset="0"/>
                <a:cs typeface="Times New Roman" panose="02020603050405020304" pitchFamily="18" charset="0"/>
              </a:rPr>
              <a:t>                        специальность  Садово-парковое и ландшафтное строительство</a:t>
            </a:r>
          </a:p>
          <a:p>
            <a:r>
              <a:rPr lang="ru-RU" sz="1400" b="1" dirty="0" smtClean="0">
                <a:solidFill>
                  <a:schemeClr val="tx1"/>
                </a:solidFill>
                <a:latin typeface="Times New Roman" panose="02020603050405020304" pitchFamily="18" charset="0"/>
                <a:cs typeface="Times New Roman" panose="02020603050405020304" pitchFamily="18" charset="0"/>
              </a:rPr>
              <a:t>                                                                                         Группа СП-21  Кучина К.                                                            </a:t>
            </a:r>
          </a:p>
          <a:p>
            <a:r>
              <a:rPr lang="ru-RU" sz="1400" b="1" dirty="0" smtClean="0">
                <a:solidFill>
                  <a:schemeClr val="tx1"/>
                </a:solidFill>
                <a:latin typeface="Times New Roman" panose="02020603050405020304" pitchFamily="18" charset="0"/>
                <a:cs typeface="Times New Roman" panose="02020603050405020304" pitchFamily="18" charset="0"/>
              </a:rPr>
              <a:t>                                                                               Преподаватель: Шарапова М.А.</a:t>
            </a:r>
            <a:endParaRPr lang="ru-RU" sz="1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2890346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a:bodyPr>
          <a:lstStyle/>
          <a:p>
            <a:pPr marL="137160" indent="0" algn="just">
              <a:buNone/>
            </a:pPr>
            <a:r>
              <a:rPr lang="ru-RU" sz="1800" b="1" dirty="0"/>
              <a:t> Труд – истинный стержень и основа режима здоровой жизни человека. Существует неправильное мнение о вредном действии труда вызывающем якобы “износ” организма, чрезмерный расход сил и </a:t>
            </a:r>
            <a:r>
              <a:rPr lang="ru-RU" sz="1800" b="1" dirty="0" smtClean="0"/>
              <a:t>ресурсов, преждевременное </a:t>
            </a:r>
            <a:r>
              <a:rPr lang="ru-RU" sz="1800" b="1" dirty="0"/>
              <a:t>старение. Труд как физический, так и умственный не только не вреден, но, напротив, систематический, посильный, и хорошо организованный трудовой процесс чрезвычайно благотворно влияет на нервную систему, сердце и сосуды, костно-мышечный аппарат – на весь организм человека. Постоянная тренировка в процессе труда укрепляет </a:t>
            </a:r>
            <a:r>
              <a:rPr lang="ru-RU" sz="1800" b="1" dirty="0" smtClean="0"/>
              <a:t>наше тело</a:t>
            </a:r>
            <a:r>
              <a:rPr lang="ru-RU" sz="1800" b="1" dirty="0"/>
              <a:t>. Долго живет тот, кто много и хорошо работает в течение всей жизни. напротив, безделье приводит к вялости мускулатуры, нарушению обмена веществ, ожирению и преждевременному одряхлению. В наблюдающихся случаях перенапряжения и переутомления человека виновен не сам труд, а неправильный режим труда. Нужно правильно и умело распределять силы во время выполнения работы как физической, так и умственной. Равномерная, ритмичная работа продуктивнее и полезнее для здоровья работающих, чем смена периодов простоя периодами напряженной, спешной работы. Интересная и любимая работа выполняется легко, без напряжения, не вызывает усталости и утомления. Важен правильный выбор профессии в соответствии с индивидуальными способностями и склонностями человека. Для работника важна удобная рабочая форма, он должен быть </a:t>
            </a:r>
            <a:r>
              <a:rPr lang="ru-RU" sz="1800" b="1" dirty="0" smtClean="0"/>
              <a:t>хорошо проинструктирован </a:t>
            </a:r>
            <a:r>
              <a:rPr lang="ru-RU" sz="1800" b="1" dirty="0"/>
              <a:t>по вопросам техники безопасности. непосредственно до работы важно организовать свое рабочее место: убрать все лишнее, наиболее рационально расположить все инструменты и т. п. Освещение рабочего места должно быть достаточным и равномерным. Предпочтительнее локальный источник света, например, настольная лампа.</a:t>
            </a:r>
          </a:p>
        </p:txBody>
      </p:sp>
    </p:spTree>
    <p:extLst>
      <p:ext uri="{BB962C8B-B14F-4D97-AF65-F5344CB8AC3E}">
        <p14:creationId xmlns:p14="http://schemas.microsoft.com/office/powerpoint/2010/main" xmlns="" val="259218551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79376" cy="6858000"/>
          </a:xfrm>
        </p:spPr>
        <p:txBody>
          <a:bodyPr>
            <a:normAutofit/>
          </a:bodyPr>
          <a:lstStyle/>
          <a:p>
            <a:pPr marL="137160" indent="0" algn="just">
              <a:buNone/>
            </a:pPr>
            <a:r>
              <a:rPr lang="ru-RU" sz="1800" b="1" dirty="0"/>
              <a:t>Выполнение работы лучше начинать с самого сложного. Это тренирует и укрепляет волю. Не позволяет откладывать трудные дела с утра на вечер, с вечера на утро, с сегодня на завтра и вообще в долгий ящик. Необходимым условием сохранения здоровья в процессе труда является чередование работы и отдыха. Отдых после работы вовсе не означает состояния полного покоя. Лишь при очень большом утомлении может идти речь о пассивном отдыхе. Желательно, чтобы характер отдыха был противоположен характеру работы человека (“контрастный” принцип построения отдыха). Людям физического труда необходим отдых, не связанный с дополнительными физическими нагрузками, а работникам умственного труда необходима в часы досуга определенная физическая работа. Такое чередование физических и умственных нагрузок полезно для здоровья. Человек, много времени проводящий в помещении, должен хотя бы часть времени отдыха проводить</a:t>
            </a:r>
          </a:p>
          <a:p>
            <a:pPr marL="137160" indent="0" algn="just">
              <a:buNone/>
            </a:pPr>
            <a:r>
              <a:rPr lang="ru-RU" sz="1800" b="1" dirty="0"/>
              <a:t>на свежем воздухе. Городским жителям </a:t>
            </a:r>
            <a:r>
              <a:rPr lang="ru-RU" sz="1800" b="1" dirty="0" smtClean="0"/>
              <a:t>желательно отдыхать </a:t>
            </a:r>
            <a:r>
              <a:rPr lang="ru-RU" sz="1800" b="1" dirty="0"/>
              <a:t>вне помещений – на прогулках по городу и за городом, в парках, на стадионах, в турпоходах на экскурсиях, за работой на садовых участках и т. п.</a:t>
            </a:r>
          </a:p>
          <a:p>
            <a:pPr marL="13716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29124" y="4214818"/>
            <a:ext cx="3786214" cy="2428868"/>
          </a:xfrm>
          <a:prstGeom prst="rect">
            <a:avLst/>
          </a:prstGeom>
        </p:spPr>
      </p:pic>
    </p:spTree>
    <p:extLst>
      <p:ext uri="{BB962C8B-B14F-4D97-AF65-F5344CB8AC3E}">
        <p14:creationId xmlns:p14="http://schemas.microsoft.com/office/powerpoint/2010/main" xmlns="" val="253702057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lnSpcReduction="10000"/>
          </a:bodyPr>
          <a:lstStyle/>
          <a:p>
            <a:pPr marL="137160" indent="0" algn="just">
              <a:buNone/>
            </a:pPr>
            <a:r>
              <a:rPr lang="ru-RU" sz="1800" dirty="0"/>
              <a:t> </a:t>
            </a:r>
            <a:r>
              <a:rPr lang="ru-RU" sz="1800" b="1" dirty="0"/>
              <a:t>Для сохранения нормальной деятельности нервной системы и всего организма большое значение имеет полноценный сон. Великий русский физиолог И.П. Павлов указывал, что сон- это своего рода торможение, которое предохраняет нервную систему от чрезмерного напряжения и утомления. Сон должен быть достаточно длительным и глубоким. Если человек мало спит, то он встает утром раздраженным, разбитым, а иногда с головной болью. Определить время, необходимое для сна, всем без исключения людям нельзя. Потребность во сне у разных людей неодинакова. В среднем эта норма составляет около 8 часов. К сожалению, некоторые люди рассматривают сон как резерв, из которого можно заимствовать время для выполнения тех или иных дел. Систематическое недосыпание приводит к нарушению нервной деятельности, снижению работоспособности, повышенной утомляемости, раздражительности. Чтобы создать условия для нормального, крепкого и спокойного сна необходимо за 1-1,5ч. до сна прекратить напряженную умственную работу. Ужинать надо не позднее, чем за 2-2,5ч. до сна. Это важно для полноценного переваривания пищи. Спать следует в хорошо проветренном помещении, неплохо приучить себя спать при открытой форточке, а в теплое время года с открытым окном. В помещении нужно выключить свет и установить тишину. Ночное </a:t>
            </a:r>
            <a:r>
              <a:rPr lang="ru-RU" sz="1800" b="1" dirty="0" smtClean="0"/>
              <a:t>белье должно </a:t>
            </a:r>
            <a:r>
              <a:rPr lang="ru-RU" sz="1800" b="1" dirty="0"/>
              <a:t>быть свободным, не затрудняющим кровообращение, нельзя спать в верхней одежде. не рекомендуется закрываться одеялом с головой, спать вниз лицом : это препятствует нормальному дыханию. Желательно ложиться спать в одно и то же время – это способствует быстрому засыпанию. Пренебрежение этими простейшими правилами гигиены сна вызывает отрицательные явления. Сон становится неглубоким и неспокойным, вследствие чего, как правило, со временем развивается бессонница, те или иные расстройства в деятельности нервной системы</a:t>
            </a:r>
            <a:r>
              <a:rPr lang="ru-RU" sz="1800" b="1" dirty="0" smtClean="0"/>
              <a:t>.</a:t>
            </a:r>
            <a:endParaRPr lang="ru-RU" sz="1800" b="1" dirty="0"/>
          </a:p>
        </p:txBody>
      </p:sp>
    </p:spTree>
    <p:extLst>
      <p:ext uri="{BB962C8B-B14F-4D97-AF65-F5344CB8AC3E}">
        <p14:creationId xmlns:p14="http://schemas.microsoft.com/office/powerpoint/2010/main" xmlns="" val="2407754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440" y="0"/>
            <a:ext cx="9111560" cy="6858000"/>
          </a:xfrm>
        </p:spPr>
        <p:txBody>
          <a:bodyPr>
            <a:normAutofit fontScale="92500" lnSpcReduction="10000"/>
          </a:bodyPr>
          <a:lstStyle/>
          <a:p>
            <a:pPr marL="137160" indent="0">
              <a:buNone/>
            </a:pPr>
            <a:endParaRPr lang="ru-RU" sz="1800" dirty="0" smtClean="0"/>
          </a:p>
          <a:p>
            <a:pPr marL="137160" indent="0">
              <a:buNone/>
            </a:pPr>
            <a:endParaRPr lang="ru-RU" sz="1800" dirty="0"/>
          </a:p>
          <a:p>
            <a:pPr marL="137160" indent="0">
              <a:buNone/>
            </a:pPr>
            <a:endParaRPr lang="ru-RU" sz="1800" dirty="0" smtClean="0"/>
          </a:p>
          <a:p>
            <a:pPr marL="137160" indent="0">
              <a:buNone/>
            </a:pPr>
            <a:endParaRPr lang="ru-RU" sz="1800" dirty="0"/>
          </a:p>
          <a:p>
            <a:pPr marL="137160" indent="0">
              <a:buNone/>
            </a:pPr>
            <a:endParaRPr lang="ru-RU" sz="1800" dirty="0" smtClean="0"/>
          </a:p>
          <a:p>
            <a:pPr marL="137160" indent="0">
              <a:buNone/>
            </a:pPr>
            <a:endParaRPr lang="ru-RU" sz="1800" dirty="0"/>
          </a:p>
          <a:p>
            <a:pPr marL="137160" indent="0">
              <a:buNone/>
            </a:pPr>
            <a:endParaRPr lang="ru-RU" sz="1800" dirty="0" smtClean="0"/>
          </a:p>
          <a:p>
            <a:pPr marL="137160" indent="0">
              <a:buNone/>
            </a:pPr>
            <a:endParaRPr lang="ru-RU" sz="1800" dirty="0"/>
          </a:p>
          <a:p>
            <a:pPr marL="137160" indent="0">
              <a:buNone/>
            </a:pPr>
            <a:endParaRPr lang="ru-RU" sz="1800" dirty="0" smtClean="0"/>
          </a:p>
          <a:p>
            <a:pPr marL="137160" indent="0">
              <a:buNone/>
            </a:pPr>
            <a:endParaRPr lang="ru-RU" sz="1800" dirty="0"/>
          </a:p>
          <a:p>
            <a:pPr marL="137160" indent="0">
              <a:buNone/>
            </a:pPr>
            <a:endParaRPr lang="ru-RU" sz="1800" dirty="0" smtClean="0"/>
          </a:p>
          <a:p>
            <a:pPr marL="137160" indent="0" algn="just">
              <a:buNone/>
            </a:pPr>
            <a:r>
              <a:rPr lang="ru-RU" sz="1800" b="1" dirty="0" smtClean="0"/>
              <a:t>Особое </a:t>
            </a:r>
            <a:r>
              <a:rPr lang="ru-RU" sz="1800" b="1" dirty="0"/>
              <a:t>место в режиме здоровой жизни принадлежит распорядку дня, определенному ритму жизни и деятельности человека. Режим каждого человека должен предусматривать определенное время для работы, отдыха, приема пищи, сна. Распорядок дня у разных людей может и должен быть разным в зависимости от характера работы, бытовых условий, привычек и склонностей, однако и здесь должен существовать определенный суточный ритм и распорядок дня. Необходимо предусмотреть достаточное время для сна, отдыха. Перерывы между приемами пищи не должны превышать 5-6 часов. Очень важно, чтобы человек спал и принимал пищу всегда в одно и то же время. Таким образом, вырабатываются условные рефлексы. Человек, обедающий в строго определенное время хорошо знает, что к этому времени у него появляется аппетит, который сменяется ощущением сильного голода, если обед запаздывает. Беспорядок в режиме дня разрушает образовавшиеся условные рефлексы. Говоря о распорядке дня не имеются в виду строгие графики с поминутно рассчитанным бюджетом времени для каждого дела на каждый день. Не надо доводить излишним педантизмом режим </a:t>
            </a:r>
            <a:r>
              <a:rPr lang="ru-RU" sz="1800" b="1" dirty="0" smtClean="0"/>
              <a:t>до карикатуры.</a:t>
            </a:r>
          </a:p>
          <a:p>
            <a:pPr marL="137160" indent="0">
              <a:buNone/>
            </a:pPr>
            <a:endParaRPr lang="ru-RU" sz="1800" dirty="0"/>
          </a:p>
          <a:p>
            <a:pPr marL="13716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85918" y="188640"/>
            <a:ext cx="5000660" cy="2808312"/>
          </a:xfrm>
          <a:prstGeom prst="rect">
            <a:avLst/>
          </a:prstGeom>
        </p:spPr>
      </p:pic>
    </p:spTree>
    <p:extLst>
      <p:ext uri="{BB962C8B-B14F-4D97-AF65-F5344CB8AC3E}">
        <p14:creationId xmlns:p14="http://schemas.microsoft.com/office/powerpoint/2010/main" xmlns="" val="2558092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a:bodyPr>
          <a:lstStyle/>
          <a:p>
            <a:pPr marL="137160" indent="0" algn="just">
              <a:buNone/>
            </a:pPr>
            <a:r>
              <a:rPr lang="ru-RU" sz="1800" b="1" dirty="0"/>
              <a:t> Достижения науки и техники все больше отодвигают на второй план физический труд, отдавая предпочтение умственной работе с ее сложными психоэмоциональными нагрузками. Мозг, сердце, сосуды человека вынуждены работать с несравненно большим напряжением,   чем его мышечная система, составляющая около 40% всего тела. Нарушенный нормальный физиологический баланс жизнедеятельности организма человека порождает все новые недуги, ограничивающие его жизнедеятельность. Люди не хотят болеть и преждевременно стареть, они ищут наиболее эффективные средства сохранения высокой</a:t>
            </a:r>
          </a:p>
          <a:p>
            <a:pPr marL="137160" indent="0" algn="just">
              <a:buNone/>
            </a:pPr>
            <a:r>
              <a:rPr lang="ru-RU" sz="1800" b="1" dirty="0"/>
              <a:t>работоспособности. В этих многовековых и разносторонних поисках человечество пережило не мало увлечений модными лекарствами, новейшими теориями оздоровления и омолаживания, однако авторитет физических упражнений от этого не только не поколебался, но </a:t>
            </a:r>
            <a:r>
              <a:rPr lang="ru-RU" sz="1800" b="1" dirty="0" smtClean="0"/>
              <a:t>неизменно возрос.</a:t>
            </a:r>
          </a:p>
          <a:p>
            <a:pPr marL="137160" indent="0">
              <a:buNone/>
            </a:pPr>
            <a:endParaRPr lang="ru-RU" sz="1800" b="1"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28794" y="3571876"/>
            <a:ext cx="5376488" cy="3029493"/>
          </a:xfrm>
          <a:prstGeom prst="rect">
            <a:avLst/>
          </a:prstGeom>
        </p:spPr>
      </p:pic>
    </p:spTree>
    <p:extLst>
      <p:ext uri="{BB962C8B-B14F-4D97-AF65-F5344CB8AC3E}">
        <p14:creationId xmlns:p14="http://schemas.microsoft.com/office/powerpoint/2010/main" xmlns="" val="24057358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0"/>
            <a:ext cx="8856984" cy="6858000"/>
          </a:xfrm>
        </p:spPr>
        <p:txBody>
          <a:bodyPr>
            <a:normAutofit/>
          </a:bodyPr>
          <a:lstStyle/>
          <a:p>
            <a:pPr algn="just"/>
            <a:r>
              <a:rPr lang="ru-RU" sz="2000" b="1" dirty="0" smtClean="0"/>
              <a:t>Здоровье – бесценное достояние не только каждого человека, но и всего общества. При встречах, расставаниях с близкими и дорогими людьми мы желаем им доброго и крепкого здоровья, так как это-основное условие и залог полноценной и счастливой жизни. Здоровье помогает нам выполнять наши планы, успешно решать основные жизненные задачи, преодолевать трудности, а если придется, то и значительные перегрузки. </a:t>
            </a:r>
            <a:endParaRPr lang="ru-RU" sz="2000" b="1"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59632" y="2357430"/>
            <a:ext cx="6517744" cy="4251829"/>
          </a:xfrm>
          <a:prstGeom prst="rect">
            <a:avLst/>
          </a:prstGeom>
        </p:spPr>
      </p:pic>
    </p:spTree>
    <p:extLst>
      <p:ext uri="{BB962C8B-B14F-4D97-AF65-F5344CB8AC3E}">
        <p14:creationId xmlns:p14="http://schemas.microsoft.com/office/powerpoint/2010/main" xmlns="" val="272707981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8964488" cy="6858000"/>
          </a:xfrm>
        </p:spPr>
        <p:txBody>
          <a:bodyPr>
            <a:normAutofit/>
          </a:bodyPr>
          <a:lstStyle/>
          <a:p>
            <a:pPr algn="just"/>
            <a:r>
              <a:rPr lang="ru-RU" sz="1800" dirty="0"/>
              <a:t>Одни становятся жертвами малоподвижности (гиподинамии), вызывающей преждевременное старение, другие излишествуют в еде с почти неизбежным в этих случаях развитием ожирения, склероза сосудов, а у некоторых – сахарного диабета, третьи не умеют отдыхать, отвлекаться от производственных и бытовых забот, вечно беспокойны, нервны, страдают бессонницей, что в конечном итоге приводит к многочисленным заболеваниям внутренних органов. Некоторые люди, поддаваясь пагубной привычке к курению и алкоголю, активно укорачивают свою жизнь. Множество людей вспоминают о необходимости заботиться о своем здоровье только тогда, когда заболеют. Ну, а вылечившись, тут же забывают о разумной профилактике и ничего не предпринимают, чтобы не допустить заболевания в дальнейшем. </a:t>
            </a:r>
            <a:endParaRPr lang="ru-RU" sz="1800" dirty="0" smtClean="0"/>
          </a:p>
          <a:p>
            <a:endParaRPr lang="ru-RU" sz="1800" dirty="0" smtClean="0"/>
          </a:p>
          <a:p>
            <a:endParaRPr lang="ru-RU" sz="1800" dirty="0"/>
          </a:p>
          <a:p>
            <a:endParaRPr lang="ru-RU" sz="1800" dirty="0" smtClean="0"/>
          </a:p>
          <a:p>
            <a:endParaRPr lang="ru-RU" sz="1800" dirty="0"/>
          </a:p>
          <a:p>
            <a:endParaRPr lang="ru-RU" sz="1800" dirty="0" smtClean="0"/>
          </a:p>
          <a:p>
            <a:endParaRPr lang="ru-RU" sz="1800" dirty="0" smtClean="0"/>
          </a:p>
          <a:p>
            <a:pPr algn="just"/>
            <a:r>
              <a:rPr lang="ru-RU" sz="1800" dirty="0" smtClean="0"/>
              <a:t>Недостаток </a:t>
            </a:r>
            <a:r>
              <a:rPr lang="ru-RU" sz="1800" dirty="0"/>
              <a:t>движения, недостаток </a:t>
            </a:r>
            <a:r>
              <a:rPr lang="ru-RU" sz="1800" dirty="0" smtClean="0"/>
              <a:t>физической работы</a:t>
            </a:r>
            <a:r>
              <a:rPr lang="ru-RU" sz="1800" dirty="0"/>
              <a:t>, физических упражнений – характерная черта нашего времени, болезнь века, как говорят многие. И действительно, механизация труда, развитие транспорта, рост материального благосостояния во всех жизненных сферах привели к тому, что большая часть населения страны с высоким уровнем культуры не получает должной дозы движений ни в количественном ни в качественном отношении</a:t>
            </a:r>
            <a:r>
              <a:rPr lang="ru-RU" sz="2000" dirty="0"/>
              <a:t>.</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92080" y="2824274"/>
            <a:ext cx="3744416" cy="226091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79712" y="2896282"/>
            <a:ext cx="3065904" cy="2116893"/>
          </a:xfrm>
          <a:prstGeom prst="rect">
            <a:avLst/>
          </a:prstGeom>
        </p:spPr>
      </p:pic>
    </p:spTree>
    <p:extLst>
      <p:ext uri="{BB962C8B-B14F-4D97-AF65-F5344CB8AC3E}">
        <p14:creationId xmlns:p14="http://schemas.microsoft.com/office/powerpoint/2010/main" xmlns="" val="316343137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a:bodyPr>
          <a:lstStyle/>
          <a:p>
            <a:r>
              <a:rPr lang="ru-RU" sz="2400" dirty="0"/>
              <a:t>Многие мужчины и женщины проходят по жизни, так и не узнав, что значит по настоящему быть в состоянии физической готовности. Им неведомы ни самочувствие по – настоящему здорового человека, ни радостное сознание того, что любая работа тебе по плечу и ничто не вызывает утомления. Тем не менее, сделав правильный подход и рассчитав усилия, все они могут обеспечить себе </a:t>
            </a:r>
            <a:r>
              <a:rPr lang="ru-RU" sz="2400" dirty="0" smtClean="0"/>
              <a:t>именно </a:t>
            </a:r>
            <a:r>
              <a:rPr lang="ru-RU" sz="2400" dirty="0"/>
              <a:t>такую жизнь</a:t>
            </a:r>
            <a:r>
              <a:rPr lang="ru-RU" sz="2400" dirty="0" smtClean="0"/>
              <a:t>.</a:t>
            </a:r>
          </a:p>
          <a:p>
            <a:endParaRPr lang="ru-RU" sz="2400" dirty="0"/>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88024" y="2682478"/>
            <a:ext cx="4176464" cy="4151114"/>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9552" y="2682478"/>
            <a:ext cx="4458857" cy="3060000"/>
          </a:xfrm>
          <a:prstGeom prst="rect">
            <a:avLst/>
          </a:prstGeom>
        </p:spPr>
      </p:pic>
    </p:spTree>
    <p:extLst>
      <p:ext uri="{BB962C8B-B14F-4D97-AF65-F5344CB8AC3E}">
        <p14:creationId xmlns:p14="http://schemas.microsoft.com/office/powerpoint/2010/main" xmlns="" val="314339041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32500" lnSpcReduction="20000"/>
          </a:bodyPr>
          <a:lstStyle/>
          <a:p>
            <a:pPr marL="137160" indent="0">
              <a:buNone/>
            </a:pPr>
            <a:r>
              <a:rPr lang="ru-RU" sz="5500" b="1" dirty="0"/>
              <a:t> </a:t>
            </a:r>
            <a:r>
              <a:rPr lang="ru-RU" sz="5500" b="1" dirty="0" smtClean="0">
                <a:solidFill>
                  <a:schemeClr val="bg1"/>
                </a:solidFill>
              </a:rPr>
              <a:t>Пища </a:t>
            </a:r>
            <a:r>
              <a:rPr lang="ru-RU" sz="5500" b="1" dirty="0">
                <a:solidFill>
                  <a:schemeClr val="bg1"/>
                </a:solidFill>
              </a:rPr>
              <a:t>является не только основным источником энергии, но и «строительным материалом» для новых клеток. Люди питаются по-разному, однако существует ряд требований, которые должны учитываться всеми</a:t>
            </a:r>
            <a:r>
              <a:rPr lang="ru-RU" sz="4900" b="1" dirty="0">
                <a:solidFill>
                  <a:schemeClr val="bg1"/>
                </a:solidFill>
              </a:rPr>
              <a:t>.</a:t>
            </a:r>
          </a:p>
          <a:p>
            <a:endParaRPr lang="ru-RU" sz="4900" b="1" dirty="0" smtClean="0">
              <a:solidFill>
                <a:schemeClr val="bg1"/>
              </a:solidFill>
            </a:endParaRPr>
          </a:p>
          <a:p>
            <a:endParaRPr lang="ru-RU" sz="4900" b="1" dirty="0">
              <a:solidFill>
                <a:schemeClr val="bg1"/>
              </a:solidFill>
            </a:endParaRPr>
          </a:p>
          <a:p>
            <a:endParaRPr lang="ru-RU" sz="4900" b="1" dirty="0" smtClean="0">
              <a:solidFill>
                <a:schemeClr val="bg1"/>
              </a:solidFill>
            </a:endParaRPr>
          </a:p>
          <a:p>
            <a:endParaRPr lang="ru-RU" sz="4900" b="1" dirty="0">
              <a:solidFill>
                <a:schemeClr val="bg1"/>
              </a:solidFill>
            </a:endParaRPr>
          </a:p>
          <a:p>
            <a:endParaRPr lang="ru-RU" sz="4900" b="1" dirty="0" smtClean="0">
              <a:solidFill>
                <a:schemeClr val="bg1"/>
              </a:solidFill>
            </a:endParaRPr>
          </a:p>
          <a:p>
            <a:endParaRPr lang="ru-RU" sz="4900" b="1" dirty="0">
              <a:solidFill>
                <a:schemeClr val="bg1"/>
              </a:solidFill>
            </a:endParaRPr>
          </a:p>
          <a:p>
            <a:pPr marL="137160" indent="0">
              <a:buNone/>
            </a:pPr>
            <a:endParaRPr lang="ru-RU" sz="5500" b="1" dirty="0" smtClean="0">
              <a:solidFill>
                <a:schemeClr val="bg1"/>
              </a:solidFill>
            </a:endParaRPr>
          </a:p>
          <a:p>
            <a:pPr marL="137160" indent="0">
              <a:buNone/>
            </a:pPr>
            <a:endParaRPr lang="ru-RU" sz="5500" b="1" dirty="0">
              <a:solidFill>
                <a:schemeClr val="bg1"/>
              </a:solidFill>
            </a:endParaRPr>
          </a:p>
          <a:p>
            <a:pPr marL="137160" indent="0" algn="just">
              <a:buNone/>
            </a:pPr>
            <a:r>
              <a:rPr lang="ru-RU" sz="5500" b="1" dirty="0" smtClean="0">
                <a:solidFill>
                  <a:schemeClr val="bg1"/>
                </a:solidFill>
              </a:rPr>
              <a:t>Прежде всего, пища должна быть разнообразной и полноценной, т.е. содержать в нужном количестве и в определенных соотношениях все основные питательные вещества. Нет таких пищевых продуктов, которые сами по себе были бы хорошими или плохими. Питательной ценностью в той или иной степени обладают все пищевые продукты, тем не менее не существует и  идеальной пищи. Важно не то что мы едим, а сколько едим, когда едим и в каких сочетаниях съедаем те или иные продукты. Правильное питание позволяет организму максимально реализовать свой </a:t>
            </a:r>
            <a:r>
              <a:rPr lang="ru-RU" sz="5500" b="1" dirty="0">
                <a:solidFill>
                  <a:schemeClr val="bg1"/>
                </a:solidFill>
              </a:rPr>
              <a:t>генетический потенциал. Из шести основных типов питательных веществ три группы соединений (углеводы, жиры и белки) обеспечивают организм энергией, тогда как другие три группы ( витамины, минеральные вещества и вода) калорий не содержат. Главным источником энергии являются углеводы и жиры (липиды). Нельзя допускать переедания: оно ведет к ожирению. Весьма вредно для здоровья и питание с систематическим введением непомерных количеств какого-либо одного продукта или пищевых веществ одного класса. Промежутки между приемами пищи не должны быть слишком большими (не более 5-6 ч.). Вредно принимать пищу только 2 раза в день, </a:t>
            </a:r>
            <a:r>
              <a:rPr lang="ru-RU" sz="5500" b="1" dirty="0" smtClean="0">
                <a:solidFill>
                  <a:schemeClr val="bg1"/>
                </a:solidFill>
              </a:rPr>
              <a:t>но чрезмерными </a:t>
            </a:r>
            <a:r>
              <a:rPr lang="ru-RU" sz="5500" b="1" dirty="0">
                <a:solidFill>
                  <a:schemeClr val="bg1"/>
                </a:solidFill>
              </a:rPr>
              <a:t>порциями, т.к. это создает слишком большую нагрузку для кровообращения</a:t>
            </a:r>
            <a:r>
              <a:rPr lang="ru-RU" sz="4900" b="1" dirty="0">
                <a:solidFill>
                  <a:schemeClr val="bg1"/>
                </a:solidFill>
              </a:rPr>
              <a:t>. </a:t>
            </a:r>
            <a:endParaRPr lang="ru-RU" sz="5000" b="1" dirty="0">
              <a:solidFill>
                <a:schemeClr val="bg1"/>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16016" y="953696"/>
            <a:ext cx="4032448" cy="159548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7544" y="766085"/>
            <a:ext cx="2880320" cy="1970701"/>
          </a:xfrm>
          <a:prstGeom prst="rect">
            <a:avLst/>
          </a:prstGeom>
        </p:spPr>
      </p:pic>
    </p:spTree>
    <p:extLst>
      <p:ext uri="{BB962C8B-B14F-4D97-AF65-F5344CB8AC3E}">
        <p14:creationId xmlns:p14="http://schemas.microsoft.com/office/powerpoint/2010/main" xmlns="" val="3132208102"/>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944" y="0"/>
            <a:ext cx="9159944" cy="6858000"/>
          </a:xfrm>
        </p:spPr>
        <p:txBody>
          <a:bodyPr>
            <a:normAutofit/>
          </a:bodyPr>
          <a:lstStyle/>
          <a:p>
            <a:pPr marL="137160" indent="0" algn="just">
              <a:buNone/>
            </a:pPr>
            <a:r>
              <a:rPr lang="ru-RU" sz="1900" dirty="0"/>
              <a:t>Здоровому человеку лучше питаться 3-4 раза в сутки. При трехразовом питании самым сытным должен быть обед, а самым легким – ужин. Вредно во время еды читать, решать сложные и ответственные задачи. Нельзя торопиться, есть, обжигаясь горячей пищей, глотать большие куски пищи, не пережевывая. Плохо влияет на организм систематическая еда всухомятку, без горячих блюд. Необходимо соблюдать правила личной гигиены и санитарии. Человеку, пренебрегающему режимом питания, со временем угрожает развитие таких тяжелых болезней пищеварения, как, например, язвенная болезнь и др. Тщательное пережевывание, измельчение пищи в известной мере предохраняет слизистую оболочку пищеварительных органов от механических повреждений, царапин и, кроме того, </a:t>
            </a:r>
            <a:r>
              <a:rPr lang="ru-RU" sz="1900" dirty="0" smtClean="0"/>
              <a:t>способствует </a:t>
            </a:r>
            <a:r>
              <a:rPr lang="ru-RU" sz="1900" dirty="0" smtClean="0"/>
              <a:t>быстрому </a:t>
            </a:r>
            <a:r>
              <a:rPr lang="ru-RU" sz="1900" dirty="0" smtClean="0"/>
              <a:t>проникновению соков в глубь пищевой массы. Нужно постоянно следить за состоянием  зубов и ротовой полости .</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68144" y="3687688"/>
            <a:ext cx="3024336" cy="3024336"/>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3528" y="3849706"/>
            <a:ext cx="5400600" cy="2700300"/>
          </a:xfrm>
          <a:prstGeom prst="rect">
            <a:avLst/>
          </a:prstGeom>
        </p:spPr>
      </p:pic>
    </p:spTree>
    <p:extLst>
      <p:ext uri="{BB962C8B-B14F-4D97-AF65-F5344CB8AC3E}">
        <p14:creationId xmlns:p14="http://schemas.microsoft.com/office/powerpoint/2010/main" xmlns="" val="2067160628"/>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lnSpcReduction="10000"/>
          </a:bodyPr>
          <a:lstStyle/>
          <a:p>
            <a:pPr marL="137160" indent="0" algn="just">
              <a:buNone/>
            </a:pPr>
            <a:r>
              <a:rPr lang="ru-RU" sz="1800" dirty="0" smtClean="0"/>
              <a:t>Под </a:t>
            </a:r>
            <a:r>
              <a:rPr lang="ru-RU" sz="1800" dirty="0"/>
              <a:t>здоровым образом жизни понимаются такие формы и способы повседневной жизнедеятельности, которые соответствуют гигиеническим принципам, укрепляют адаптивные возможности организма, способствуют успешному восстановлению, поддержанию и развитию его резервных возможностей, полноценному выполнению личностью социально - профессиональных функций. </a:t>
            </a:r>
            <a:endParaRPr lang="ru-RU" sz="1800" dirty="0" smtClean="0"/>
          </a:p>
          <a:p>
            <a:pPr marL="137160" indent="0">
              <a:buNone/>
            </a:pPr>
            <a:endParaRPr lang="ru-RU" sz="1800" dirty="0" smtClean="0"/>
          </a:p>
          <a:p>
            <a:pPr marL="137160" indent="0">
              <a:buNone/>
            </a:pPr>
            <a:endParaRPr lang="ru-RU" sz="1800" dirty="0"/>
          </a:p>
          <a:p>
            <a:pPr marL="137160" indent="0">
              <a:buNone/>
            </a:pPr>
            <a:endParaRPr lang="ru-RU" sz="1800" dirty="0" smtClean="0"/>
          </a:p>
          <a:p>
            <a:pPr marL="137160" indent="0">
              <a:buNone/>
            </a:pPr>
            <a:endParaRPr lang="ru-RU" sz="1800" dirty="0"/>
          </a:p>
          <a:p>
            <a:pPr marL="137160" indent="0">
              <a:buNone/>
            </a:pPr>
            <a:endParaRPr lang="ru-RU" sz="1800" dirty="0" smtClean="0"/>
          </a:p>
          <a:p>
            <a:pPr marL="137160" indent="0">
              <a:buNone/>
            </a:pPr>
            <a:endParaRPr lang="ru-RU" sz="1800" dirty="0" smtClean="0"/>
          </a:p>
          <a:p>
            <a:pPr marL="137160" indent="0">
              <a:buNone/>
            </a:pPr>
            <a:endParaRPr lang="ru-RU" sz="1800" dirty="0"/>
          </a:p>
          <a:p>
            <a:pPr marL="137160" indent="0" algn="just">
              <a:buNone/>
            </a:pPr>
            <a:r>
              <a:rPr lang="ru-RU" sz="1800" dirty="0" smtClean="0"/>
              <a:t>Социальными </a:t>
            </a:r>
            <a:r>
              <a:rPr lang="ru-RU" sz="1800" dirty="0"/>
              <a:t>показателями здорового образа жизни являются формы и методы удовлетворения физических и духовных потребностей в труде, нормальных бытовых условиях, активном отдыхе, способствующие формированию здоровых норм общежития. В этих условиях состояние здоровья людей является показателем их общекультурного развития, важнейшей ценностной ориентацией, обладает большой социальной значимостью. Здоровье определяют как гармоничное единство биологических, психических и трудовых функций человека, обеспечивающих полноценное неограниченное их участие в разнообразных видах трудовой и общественной жизни. К условиям, определяющим сохранение здоровья, бесспорно, следует отнести и физическую  культуру. Физические упражнения помогают людям сохранить молодость, отсрочить старость, улучшить свой внешний вид, избавиться от лишнего веса, повысить жизненный тонус и улучшить самочувствие</a:t>
            </a:r>
          </a:p>
          <a:p>
            <a:pPr marL="137160" indent="0">
              <a:buNone/>
            </a:pPr>
            <a:endParaRPr lang="ru-RU" sz="1800" dirty="0"/>
          </a:p>
        </p:txBody>
      </p:sp>
      <p:pic>
        <p:nvPicPr>
          <p:cNvPr id="7" name="Рисунок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55776" y="1295638"/>
            <a:ext cx="3444984" cy="2205370"/>
          </a:xfrm>
          <a:prstGeom prst="rect">
            <a:avLst/>
          </a:prstGeom>
        </p:spPr>
      </p:pic>
    </p:spTree>
    <p:extLst>
      <p:ext uri="{BB962C8B-B14F-4D97-AF65-F5344CB8AC3E}">
        <p14:creationId xmlns:p14="http://schemas.microsoft.com/office/powerpoint/2010/main" xmlns="" val="3882937057"/>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85000" lnSpcReduction="20000"/>
          </a:bodyPr>
          <a:lstStyle/>
          <a:p>
            <a:pPr marL="137160" indent="0" algn="just">
              <a:buNone/>
            </a:pPr>
            <a:r>
              <a:rPr lang="ru-RU" sz="2100" b="1" dirty="0"/>
              <a:t>Хорошая физическая форма (тренированность) – способность человека бодро и энергично справляться с повседневными делами, не испытывая при этом чрезмерной усталости и сохраняя достаточно сил для приятного проведения досуга. </a:t>
            </a:r>
          </a:p>
          <a:p>
            <a:pPr marL="137160" indent="0" algn="just">
              <a:buNone/>
            </a:pPr>
            <a:r>
              <a:rPr lang="ru-RU" sz="2100" b="1" dirty="0"/>
              <a:t>Физические упражнения – мышечная активность, способствующая поддержанию физической формы. Физические упражнения вызывают у человека многообразные благотворные физиологические и психологические эффекты. Тренированность – нечто больше, чем мускулистое тело. К числу ее составляющих относятся: сердечно-дыхательная выносливость, мышечная сила и выносливость, гибкость и хороший обмен веществ. Тренировочная программа должна включать такие формы физической активности, которые соответствуют интересам, возрасту, здоровью и финансовому положению человека. В тренировочной программе не обязательно должны быть представлены какие-либо определенные формы активности. Занимаясь физическими упражнениями, следует помнить о некоторых тренировочных принципах: организму нужны разминка перед выполнением основных упражнений и остывание после них. Интенсивность, продолжительность и частота занятий должны обеспечивать тренировочный эффект. Тренируясь в жару, холодную погоду, на большой высоте над уровнем моря и в загрязненном воздухе, следует принимать соответствующие меры предосторожности. Правильный выбор места и одежды для тренировки способствует ее превращению в приятное и удобное занятие. Для работников умственного труда систематическое занятие физкультурой и спортом приобретает исключительное значение. Известно, что даже у здорового и нестарого человека, если он не тренирован, ведет сидячий, образ жизни и не занимается физкультурой, при самых небольших физических нагрузках учащается дыхание, появляется сердцебиение. Напротив, тренированный человек легко справляется со значительными физическими нагрузками. Сила и работоспособность сердечной мышцы, главного двигателя кровообращения, находится в прямой зависимости от силы и развития всей мускулатуры. Поэтому физическая тренировка, развивая мускулатуру тела, в то же время укрепляет сердечную мышцу. У людей с неразвитой мускулатурой мышца сердца слабая, что выявляется при любой физической работе.</a:t>
            </a:r>
          </a:p>
          <a:p>
            <a:pPr algn="just"/>
            <a:endParaRPr lang="ru-RU" dirty="0"/>
          </a:p>
        </p:txBody>
      </p:sp>
    </p:spTree>
    <p:extLst>
      <p:ext uri="{BB962C8B-B14F-4D97-AF65-F5344CB8AC3E}">
        <p14:creationId xmlns:p14="http://schemas.microsoft.com/office/powerpoint/2010/main" xmlns="" val="3788237792"/>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70000" lnSpcReduction="20000"/>
          </a:bodyPr>
          <a:lstStyle/>
          <a:p>
            <a:pPr marL="137160" indent="0" algn="just">
              <a:buNone/>
            </a:pPr>
            <a:r>
              <a:rPr lang="ru-RU" sz="2600" b="1" dirty="0"/>
              <a:t>Физкультура и спорт весьма полезны и лицам физического труда, так как их работа нередко связана с нагрузкой какой-либо отдельной группы мышц, а не всей мускулатуры в целом. Физическая тренировка укрепляет и развивает скелетную мускулатуру, сердечную мышцу, сосуды, дыхательную систему и многие другие органы, что значительно облегчает работу аппарата кровообращения, благотворно влияет на нервную систему. Ежедневная утренняя гимнастика – обязательный минимум физической тренировки. </a:t>
            </a:r>
            <a:r>
              <a:rPr lang="ru-RU" sz="2600" b="1" dirty="0" smtClean="0"/>
              <a:t>Она должна </a:t>
            </a:r>
            <a:r>
              <a:rPr lang="ru-RU" sz="2600" b="1" dirty="0"/>
              <a:t>стать для всех такой же привычкой, как умывание по утрам. Физические упражнения надо выполнять в хорошо проветренном помещении или на свежем воздухе. Для людей, ведущих, сидячий, образ жизни, особенно важны физические упражнения на воздухе (ходьба, прогулка). Полезно отправляться по утрам на работу пешком и гулять вечером после работы. Систематическая ходьба благотворно влияет на человека, улучшает самочувствие, повышает работоспособность. Ходьба является </a:t>
            </a:r>
            <a:r>
              <a:rPr lang="ru-RU" sz="2600" b="1" dirty="0" err="1"/>
              <a:t>сложнокоординированным</a:t>
            </a:r>
            <a:r>
              <a:rPr lang="ru-RU" sz="2600" b="1" dirty="0"/>
              <a:t> двигательным актом, управляемым нервной системой, она осуществляется при участии практически всего мышечного аппарата нашего тела. Ее как нагрузку можно точно дозировать и постепенно, планомерно наращивать по темпу и объему. При отсутствии других физических нагрузок ежедневная минимальная норма нагрузки только ходьбой для молодого мужчины составляет 15 км., меньшая нагрузка связана с развитием гиподинамии.</a:t>
            </a:r>
          </a:p>
          <a:p>
            <a:pPr marL="137160" indent="0" algn="just">
              <a:buNone/>
            </a:pPr>
            <a:r>
              <a:rPr lang="ru-RU" sz="2600" b="1" dirty="0" smtClean="0"/>
              <a:t>Таким </a:t>
            </a:r>
            <a:r>
              <a:rPr lang="ru-RU" sz="2600" b="1" dirty="0"/>
              <a:t>образом, ежедневное пребывание на свежем воздухе в течение </a:t>
            </a:r>
            <a:r>
              <a:rPr lang="ru-RU" sz="2600" b="1" dirty="0" smtClean="0"/>
              <a:t>1-1,5 часа </a:t>
            </a:r>
            <a:r>
              <a:rPr lang="ru-RU" sz="2600" b="1" dirty="0"/>
              <a:t>является одним из важных компонентов здорового образа жизни. При работе в закрытом помещении особенно важна прогулка в вечернее время, перед сном. Такая прогулка как часть необходимой дневной тренировки полезна всем. Она снимает напряжение трудового дня, успокаивает возбужденные нервные центры, регулирует дыхание. Прогулки лучше выполнять по принципу кроссовой ходьбы : 0,5 -1 км прогулочным медленным шагом, затем столько же – быстрым спортивным шагом и т.д.</a:t>
            </a:r>
          </a:p>
          <a:p>
            <a:pPr marL="137160" indent="0" algn="just">
              <a:buNone/>
            </a:pPr>
            <a:endParaRPr lang="ru-RU" sz="2300" dirty="0"/>
          </a:p>
        </p:txBody>
      </p:sp>
    </p:spTree>
    <p:extLst>
      <p:ext uri="{BB962C8B-B14F-4D97-AF65-F5344CB8AC3E}">
        <p14:creationId xmlns:p14="http://schemas.microsoft.com/office/powerpoint/2010/main" xmlns="" val="121500421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137</TotalTime>
  <Words>2534</Words>
  <Application>Microsoft Office PowerPoint</Application>
  <PresentationFormat>Экран (4:3)</PresentationFormat>
  <Paragraphs>64</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Апекс</vt:lpstr>
      <vt:lpstr>Департамент образования и науки Костромской области Областное государственное бюджетное профессиональное  образовательное учреждение «Костромской колледж отраслевых технологий строительства  и лесной промышленности»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Департамент образования и науки Костромской области Областное государственное бюджетное профессиональное  образовательное учреждение «Костромской колледж отраслевых технологий строительства  и лесной промышленности»</dc:title>
  <dc:creator>Админ</dc:creator>
  <cp:lastModifiedBy>User</cp:lastModifiedBy>
  <cp:revision>11</cp:revision>
  <dcterms:created xsi:type="dcterms:W3CDTF">2018-04-23T19:16:19Z</dcterms:created>
  <dcterms:modified xsi:type="dcterms:W3CDTF">2018-05-07T08:35:19Z</dcterms:modified>
</cp:coreProperties>
</file>