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9" r:id="rId2"/>
    <p:sldId id="268" r:id="rId3"/>
    <p:sldId id="271" r:id="rId4"/>
    <p:sldId id="272" r:id="rId5"/>
    <p:sldId id="270" r:id="rId6"/>
    <p:sldId id="258" r:id="rId7"/>
    <p:sldId id="263" r:id="rId8"/>
    <p:sldId id="264" r:id="rId9"/>
    <p:sldId id="265" r:id="rId10"/>
    <p:sldId id="280" r:id="rId11"/>
    <p:sldId id="259" r:id="rId12"/>
    <p:sldId id="260" r:id="rId13"/>
    <p:sldId id="275" r:id="rId14"/>
    <p:sldId id="276" r:id="rId15"/>
    <p:sldId id="266" r:id="rId16"/>
    <p:sldId id="277" r:id="rId17"/>
    <p:sldId id="278" r:id="rId18"/>
    <p:sldId id="273" r:id="rId19"/>
    <p:sldId id="279" r:id="rId20"/>
    <p:sldId id="274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99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9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7003126-D617-4011-9E23-3437DDDB150C}" type="datetimeFigureOut">
              <a:rPr lang="ru-RU"/>
              <a:pPr>
                <a:defRPr/>
              </a:pPr>
              <a:t>09.12.2020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E008556-3979-4A56-B527-2FC192B68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8794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2B66D-4F94-4BC3-A522-670DF42FC969}" type="datetimeFigureOut">
              <a:rPr lang="ru-RU"/>
              <a:pPr>
                <a:defRPr/>
              </a:pPr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E44CB-6762-486F-952C-DF45F15B13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503083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714E1-797C-4A9A-AA90-3ACA7E9A6590}" type="datetimeFigureOut">
              <a:rPr lang="ru-RU"/>
              <a:pPr>
                <a:defRPr/>
              </a:pPr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C9615-C6C4-4085-90FA-9A24A0A6F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79226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1F6BF-6FD0-45A3-9217-8D08026E29A9}" type="datetimeFigureOut">
              <a:rPr lang="ru-RU"/>
              <a:pPr>
                <a:defRPr/>
              </a:pPr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E8134-7ED7-426A-B4FB-F1183CEE3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787400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CB3ED-8CEF-472F-98C1-255D1DA1B1B4}" type="datetimeFigureOut">
              <a:rPr lang="ru-RU"/>
              <a:pPr>
                <a:defRPr/>
              </a:pPr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7D0B5-01A7-4E57-A0C1-3DBCFA4E35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04086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5EAEF-8F2C-4300-8FD5-6EBC847EC31D}" type="datetimeFigureOut">
              <a:rPr lang="ru-RU"/>
              <a:pPr>
                <a:defRPr/>
              </a:pPr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F0D2F-19F8-481E-9632-EC89DB50E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40513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3A310-2B7A-46B7-9EA9-093A117DC212}" type="datetimeFigureOut">
              <a:rPr lang="ru-RU"/>
              <a:pPr>
                <a:defRPr/>
              </a:pPr>
              <a:t>09.12.2020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1EBB9-9C9F-4AE8-ADED-F75A12C5D4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696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A52B9-A959-4DE6-90B0-C804CCE306C2}" type="datetimeFigureOut">
              <a:rPr lang="ru-RU"/>
              <a:pPr>
                <a:defRPr/>
              </a:pPr>
              <a:t>09.12.2020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773E1-48F1-4939-95BE-868FB431A8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06738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A451-8B84-4CE5-AE61-21BDFFDC1CC7}" type="datetimeFigureOut">
              <a:rPr lang="ru-RU"/>
              <a:pPr>
                <a:defRPr/>
              </a:pPr>
              <a:t>09.12.2020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6E0BB-B67F-40EB-8677-95F9974AE5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213548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639A2-CA8E-4C3A-9815-CD0E9F9BD2C4}" type="datetimeFigureOut">
              <a:rPr lang="ru-RU"/>
              <a:pPr>
                <a:defRPr/>
              </a:pPr>
              <a:t>09.12.2020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96B98-552D-4ADF-8F80-02A299DE57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306205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3E910-14D2-4ABD-A87D-9F4C584DE6BD}" type="datetimeFigureOut">
              <a:rPr lang="ru-RU"/>
              <a:pPr>
                <a:defRPr/>
              </a:pPr>
              <a:t>09.12.2020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C2C0A-7476-46CF-B946-C96B5FFDA4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97639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4D476-121D-47AB-9BA7-F5BF89C948D2}" type="datetimeFigureOut">
              <a:rPr lang="ru-RU"/>
              <a:pPr>
                <a:defRPr/>
              </a:pPr>
              <a:t>09.12.2020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A02AD-551B-4E36-A532-2EA927B1DD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876860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8392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BC6ACC-5E83-421E-A6B4-3FF9D76A9D8B}" type="datetimeFigureOut">
              <a:rPr lang="ru-RU"/>
              <a:pPr>
                <a:defRPr/>
              </a:pPr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219701-AEE8-415C-B9BE-45502C76C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Рисунок 6" descr="а.gif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813" y="4854575"/>
            <a:ext cx="2008187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3"/>
          <p:cNvSpPr>
            <a:spLocks noChangeArrowheads="1"/>
          </p:cNvSpPr>
          <p:nvPr/>
        </p:nvSpPr>
        <p:spPr bwMode="auto">
          <a:xfrm>
            <a:off x="4500563" y="357188"/>
            <a:ext cx="44132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3600">
                <a:solidFill>
                  <a:srgbClr val="003300"/>
                </a:solidFill>
                <a:latin typeface="Arial Black" pitchFamily="34" charset="0"/>
              </a:rPr>
              <a:t>Александр </a:t>
            </a:r>
          </a:p>
          <a:p>
            <a:pPr algn="ctr"/>
            <a:r>
              <a:rPr lang="ru-RU" sz="3600">
                <a:solidFill>
                  <a:srgbClr val="003300"/>
                </a:solidFill>
                <a:latin typeface="Arial Black" pitchFamily="34" charset="0"/>
              </a:rPr>
              <a:t>Александрович </a:t>
            </a:r>
          </a:p>
          <a:p>
            <a:pPr algn="ctr"/>
            <a:r>
              <a:rPr lang="ru-RU" sz="3600">
                <a:solidFill>
                  <a:srgbClr val="003300"/>
                </a:solidFill>
                <a:latin typeface="Arial Black" pitchFamily="34" charset="0"/>
              </a:rPr>
              <a:t>Блок</a:t>
            </a:r>
          </a:p>
        </p:txBody>
      </p:sp>
      <p:pic>
        <p:nvPicPr>
          <p:cNvPr id="2051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85750"/>
            <a:ext cx="4071937" cy="551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Прямоугольник 4"/>
          <p:cNvSpPr>
            <a:spLocks noChangeArrowheads="1"/>
          </p:cNvSpPr>
          <p:nvPr/>
        </p:nvSpPr>
        <p:spPr bwMode="auto">
          <a:xfrm>
            <a:off x="5214938" y="3571875"/>
            <a:ext cx="30718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000">
                <a:solidFill>
                  <a:srgbClr val="003300"/>
                </a:solidFill>
                <a:latin typeface="Arial Black" pitchFamily="34" charset="0"/>
              </a:rPr>
              <a:t>1880-1921</a:t>
            </a:r>
            <a:endParaRPr lang="ru-RU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/>
          <p:cNvPicPr>
            <a:picLocks noChangeAspect="1" noChangeArrowheads="1"/>
          </p:cNvPicPr>
          <p:nvPr/>
        </p:nvPicPr>
        <p:blipFill>
          <a:blip r:embed="rId2">
            <a:lum bright="-30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143125"/>
            <a:ext cx="5572125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285750" y="214313"/>
            <a:ext cx="8643938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2800" b="1">
                <a:solidFill>
                  <a:srgbClr val="003300"/>
                </a:solidFill>
              </a:rPr>
              <a:t>В 13 лет вместе с двоюродными братьями стал издавать рукописный журнал, в котором был главным редактором, и главным художником, и главным автором.</a:t>
            </a: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428625" y="4643438"/>
            <a:ext cx="678656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003300"/>
                </a:solidFill>
              </a:rPr>
              <a:t>Оканчивал университет А. Блок уже известным поэтом. Его стихи печатались в разных журналах, стали выходить отдельными сборниками. Писал он и пьесы, и статьи о литературе</a:t>
            </a:r>
          </a:p>
        </p:txBody>
      </p:sp>
      <p:pic>
        <p:nvPicPr>
          <p:cNvPr id="12291" name="Picture 5" descr="http://ic.pics.livejournal.com/nmkravchenko/37854456/171454/orig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214313"/>
            <a:ext cx="5643562" cy="42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285750" y="5643563"/>
            <a:ext cx="65008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003300"/>
                </a:solidFill>
              </a:rPr>
              <a:t>Главные темы стихов Блока — Родина, человек, любовь, природа.</a:t>
            </a:r>
          </a:p>
        </p:txBody>
      </p:sp>
      <p:pic>
        <p:nvPicPr>
          <p:cNvPr id="13315" name="Picture 2" descr="http://lirika.biz/bl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"/>
          <a:stretch>
            <a:fillRect/>
          </a:stretch>
        </p:blipFill>
        <p:spPr bwMode="auto">
          <a:xfrm>
            <a:off x="428625" y="285750"/>
            <a:ext cx="678815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4929188" y="500063"/>
            <a:ext cx="3929062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003300"/>
                </a:solidFill>
              </a:rPr>
              <a:t>7 августа 1921 года поэт умер. Он был похоронен на Смоленском православном кладбище Петрограда. В 1944 году прах Блока был перезахоронен на Литераторских мостках на Волковском кладбище.</a:t>
            </a:r>
          </a:p>
        </p:txBody>
      </p:sp>
      <p:pic>
        <p:nvPicPr>
          <p:cNvPr id="14339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85750"/>
            <a:ext cx="4572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214313" y="5214938"/>
            <a:ext cx="6858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3300"/>
                </a:solidFill>
              </a:rPr>
              <a:t>Музей-квартира А. А. Блока в </a:t>
            </a:r>
          </a:p>
          <a:p>
            <a:pPr algn="ctr"/>
            <a:r>
              <a:rPr lang="ru-RU" sz="2800" b="1">
                <a:solidFill>
                  <a:srgbClr val="003300"/>
                </a:solidFill>
              </a:rPr>
              <a:t>Санкт-Петербурге располагается на улице Декабристов, дом 57.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2071688" y="0"/>
            <a:ext cx="4286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3600" b="1">
                <a:solidFill>
                  <a:srgbClr val="FF0000"/>
                </a:solidFill>
              </a:rPr>
              <a:t>Память</a:t>
            </a:r>
          </a:p>
        </p:txBody>
      </p:sp>
      <p:pic>
        <p:nvPicPr>
          <p:cNvPr id="15364" name="Picture 2" descr="Картинки по запросу Музей-квартира А. А. Блока в  Санкт-Петербурге располагается на улице Декабристов, дом 57."/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785813"/>
            <a:ext cx="5905500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4" descr="Картинки по запросу Музей-квартира А. А. Блока в  Санкт-Петербурге располагается на улице Декабристов, дом 57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571500"/>
            <a:ext cx="2143125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static.tonkosti.ru/images/a/a3/%D0%93%D0%BB%D0%B0%D0%B2%D0%BD%D1%8B%D0%B9_%D1%83%D1%81%D0%B0%D0%B4%D0%B5%D0%B1%D0%BD%D1%8B%D0%B9_%D0%B4%D0%BE%D0%BC,_%D0%A8%D0%B0%D1%85%D0%BC%D0%B0%D1%82%D0%BE%D0%B2%D0%BE,_%D0%9C%D0%BE%D1%81%D0%BA%D0%BE%D0%B2%D1%81%D0%BA%D0%B0%D1%8F_%D0%BE%D0%B1%D0%BB%D0%B0%D1%81%D1%82%D1%8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08513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Прямоугольник 2"/>
          <p:cNvSpPr>
            <a:spLocks noChangeArrowheads="1"/>
          </p:cNvSpPr>
          <p:nvPr/>
        </p:nvSpPr>
        <p:spPr bwMode="auto">
          <a:xfrm>
            <a:off x="214313" y="5072063"/>
            <a:ext cx="64293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3300"/>
                </a:solidFill>
              </a:rPr>
              <a:t>Село Шахматово – Московская Русь, бесконечные дали, поля, леса, реки были для Блока источником его поэтического вдохновения. </a:t>
            </a:r>
          </a:p>
        </p:txBody>
      </p:sp>
      <p:pic>
        <p:nvPicPr>
          <p:cNvPr id="16388" name="Picture 4" descr="http://moscentre.com/assets/images/shahmatovo-tarakanovo/information_items_property_14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1757363"/>
            <a:ext cx="4143375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Прямоугольник 4"/>
          <p:cNvSpPr>
            <a:spLocks noChangeArrowheads="1"/>
          </p:cNvSpPr>
          <p:nvPr/>
        </p:nvSpPr>
        <p:spPr bwMode="auto">
          <a:xfrm>
            <a:off x="0" y="3214688"/>
            <a:ext cx="457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3300"/>
                </a:solidFill>
              </a:rPr>
              <a:t>Государственный историко-литературный и природный музей-заповедник А. А. Блока в Шахматово</a:t>
            </a:r>
          </a:p>
        </p:txBody>
      </p:sp>
      <p:sp>
        <p:nvSpPr>
          <p:cNvPr id="16390" name="Прямоугольник 5"/>
          <p:cNvSpPr>
            <a:spLocks noChangeArrowheads="1"/>
          </p:cNvSpPr>
          <p:nvPr/>
        </p:nvSpPr>
        <p:spPr bwMode="auto">
          <a:xfrm>
            <a:off x="6215063" y="285750"/>
            <a:ext cx="18938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3600" b="1">
                <a:solidFill>
                  <a:srgbClr val="FF0000"/>
                </a:solidFill>
              </a:rPr>
              <a:t>Память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0" y="5786438"/>
            <a:ext cx="85010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3300"/>
                </a:solidFill>
              </a:rPr>
              <a:t>Памятник Блоку в Москве, </a:t>
            </a:r>
          </a:p>
          <a:p>
            <a:pPr algn="ctr"/>
            <a:r>
              <a:rPr lang="ru-RU" sz="2800" b="1">
                <a:solidFill>
                  <a:srgbClr val="003300"/>
                </a:solidFill>
              </a:rPr>
              <a:t>на улице Спиридоновка</a:t>
            </a: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2643188" y="357188"/>
            <a:ext cx="3571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3600" b="1">
                <a:solidFill>
                  <a:srgbClr val="FF0000"/>
                </a:solidFill>
              </a:rPr>
              <a:t>Память</a:t>
            </a:r>
          </a:p>
        </p:txBody>
      </p:sp>
      <p:pic>
        <p:nvPicPr>
          <p:cNvPr id="17412" name="Picture 2" descr="Картинки по запросу Памятник Блоку в Москве, на улице Спиридоновка"/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143000"/>
            <a:ext cx="7666038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0" y="4857750"/>
            <a:ext cx="74295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3300"/>
                </a:solidFill>
              </a:rPr>
              <a:t>Его стихотворение «Ночь, улица, фонарь, аптека» превращено в памятник на одной из улиц Лейдена (Нидерланды)</a:t>
            </a: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5357813" y="214313"/>
            <a:ext cx="3571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3600" b="1">
                <a:solidFill>
                  <a:srgbClr val="FF0000"/>
                </a:solidFill>
              </a:rPr>
              <a:t>Память</a:t>
            </a:r>
          </a:p>
        </p:txBody>
      </p:sp>
      <p:pic>
        <p:nvPicPr>
          <p:cNvPr id="18436" name="Picture 4" descr="https://upload.wikimedia.org/wikipedia/commons/thumb/b/bc/BlokLeiden2.JPG/800px-BlokLeiden2.JPG"/>
          <p:cNvPicPr>
            <a:picLocks noChangeAspect="1" noChangeArrowheads="1"/>
          </p:cNvPicPr>
          <p:nvPr/>
        </p:nvPicPr>
        <p:blipFill>
          <a:blip r:embed="rId2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85750"/>
            <a:ext cx="5857875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357188" y="1071563"/>
            <a:ext cx="850106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3300"/>
                </a:solidFill>
              </a:rPr>
              <a:t>Астероиду </a:t>
            </a:r>
            <a:r>
              <a:rPr lang="ru-RU" sz="2800" b="1">
                <a:solidFill>
                  <a:srgbClr val="FF0000"/>
                </a:solidFill>
              </a:rPr>
              <a:t>2540</a:t>
            </a:r>
            <a:r>
              <a:rPr lang="ru-RU" sz="2800" b="1">
                <a:solidFill>
                  <a:srgbClr val="003300"/>
                </a:solidFill>
              </a:rPr>
              <a:t>, который обнаружили в 1971 году, дали имя Александра Блока.</a:t>
            </a:r>
          </a:p>
        </p:txBody>
      </p:sp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2643188" y="357188"/>
            <a:ext cx="3571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3600" b="1">
                <a:solidFill>
                  <a:srgbClr val="FF0000"/>
                </a:solidFill>
              </a:rPr>
              <a:t>Память</a:t>
            </a:r>
          </a:p>
        </p:txBody>
      </p:sp>
      <p:pic>
        <p:nvPicPr>
          <p:cNvPr id="19460" name="Picture 2" descr="Картинки по запросу Астероид 25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2428875"/>
            <a:ext cx="5454650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2643188" y="357188"/>
            <a:ext cx="3571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3600" b="1">
                <a:solidFill>
                  <a:srgbClr val="FF0000"/>
                </a:solidFill>
              </a:rPr>
              <a:t>В филателии</a:t>
            </a:r>
          </a:p>
        </p:txBody>
      </p:sp>
      <p:pic>
        <p:nvPicPr>
          <p:cNvPr id="20483" name="Picture 2" descr="https://upload.wikimedia.org/wikipedia/commons/thumb/7/79/Stamp_of_USSR_1904.jpg/800px-Stamp_of_USSR_19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500188"/>
            <a:ext cx="2436812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 descr="https://upload.wikimedia.org/wikipedia/commons/thumb/d/da/USSR_stamp_A.Blok_1980_4k.jpg/800px-USSR_stamp_A.Blok_1980_4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1071563"/>
            <a:ext cx="2357437" cy="333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Прямоугольник 5"/>
          <p:cNvSpPr>
            <a:spLocks noChangeArrowheads="1"/>
          </p:cNvSpPr>
          <p:nvPr/>
        </p:nvSpPr>
        <p:spPr bwMode="auto">
          <a:xfrm>
            <a:off x="1143000" y="5286375"/>
            <a:ext cx="1876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2000" b="1">
                <a:solidFill>
                  <a:srgbClr val="003300"/>
                </a:solidFill>
              </a:rPr>
              <a:t>Марка СССР, </a:t>
            </a:r>
          </a:p>
          <a:p>
            <a:pPr algn="ctr"/>
            <a:r>
              <a:rPr lang="ru-RU" sz="2000" b="1">
                <a:solidFill>
                  <a:srgbClr val="003300"/>
                </a:solidFill>
              </a:rPr>
              <a:t>1956 год</a:t>
            </a:r>
          </a:p>
        </p:txBody>
      </p:sp>
      <p:sp>
        <p:nvSpPr>
          <p:cNvPr id="20486" name="Прямоугольник 8"/>
          <p:cNvSpPr>
            <a:spLocks noChangeArrowheads="1"/>
          </p:cNvSpPr>
          <p:nvPr/>
        </p:nvSpPr>
        <p:spPr bwMode="auto">
          <a:xfrm>
            <a:off x="5000625" y="4643438"/>
            <a:ext cx="26431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3300"/>
                </a:solidFill>
              </a:rPr>
              <a:t>Марка СССР, </a:t>
            </a:r>
          </a:p>
          <a:p>
            <a:pPr algn="ctr"/>
            <a:r>
              <a:rPr lang="ru-RU" sz="2000" b="1">
                <a:solidFill>
                  <a:srgbClr val="003300"/>
                </a:solidFill>
              </a:rPr>
              <a:t>1980 год 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4429125" y="2571750"/>
            <a:ext cx="5715000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/>
          </a:p>
          <a:p>
            <a:pPr>
              <a:buFont typeface="Wingdings" pitchFamily="2" charset="2"/>
              <a:buChar char="§"/>
            </a:pPr>
            <a:r>
              <a:rPr lang="ru-RU" sz="2400" b="1">
                <a:solidFill>
                  <a:srgbClr val="003300"/>
                </a:solidFill>
              </a:rPr>
              <a:t>русский поэт</a:t>
            </a:r>
          </a:p>
          <a:p>
            <a:pPr>
              <a:buFont typeface="Wingdings" pitchFamily="2" charset="2"/>
              <a:buChar char="§"/>
            </a:pPr>
            <a:r>
              <a:rPr lang="ru-RU" sz="2400" b="1">
                <a:solidFill>
                  <a:srgbClr val="003300"/>
                </a:solidFill>
              </a:rPr>
              <a:t> писатель</a:t>
            </a:r>
          </a:p>
          <a:p>
            <a:pPr>
              <a:buFont typeface="Wingdings" pitchFamily="2" charset="2"/>
              <a:buChar char="§"/>
            </a:pPr>
            <a:r>
              <a:rPr lang="ru-RU" sz="2400" b="1">
                <a:solidFill>
                  <a:srgbClr val="003300"/>
                </a:solidFill>
              </a:rPr>
              <a:t> публицист</a:t>
            </a:r>
          </a:p>
          <a:p>
            <a:pPr>
              <a:buFont typeface="Wingdings" pitchFamily="2" charset="2"/>
              <a:buChar char="§"/>
            </a:pPr>
            <a:r>
              <a:rPr lang="ru-RU" sz="2400" b="1">
                <a:solidFill>
                  <a:srgbClr val="003300"/>
                </a:solidFill>
              </a:rPr>
              <a:t> драматург</a:t>
            </a:r>
          </a:p>
          <a:p>
            <a:pPr>
              <a:buFont typeface="Wingdings" pitchFamily="2" charset="2"/>
              <a:buChar char="§"/>
            </a:pPr>
            <a:r>
              <a:rPr lang="ru-RU" sz="2400" b="1">
                <a:solidFill>
                  <a:srgbClr val="003300"/>
                </a:solidFill>
              </a:rPr>
              <a:t> переводчик</a:t>
            </a:r>
          </a:p>
          <a:p>
            <a:pPr>
              <a:buFont typeface="Wingdings" pitchFamily="2" charset="2"/>
              <a:buChar char="§"/>
            </a:pPr>
            <a:r>
              <a:rPr lang="ru-RU" sz="2400" b="1">
                <a:solidFill>
                  <a:srgbClr val="003300"/>
                </a:solidFill>
              </a:rPr>
              <a:t> литературный критик</a:t>
            </a:r>
          </a:p>
        </p:txBody>
      </p:sp>
      <p:sp>
        <p:nvSpPr>
          <p:cNvPr id="3075" name="Прямоугольник 3"/>
          <p:cNvSpPr>
            <a:spLocks noChangeArrowheads="1"/>
          </p:cNvSpPr>
          <p:nvPr/>
        </p:nvSpPr>
        <p:spPr bwMode="auto">
          <a:xfrm>
            <a:off x="4500563" y="357188"/>
            <a:ext cx="44132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3600">
                <a:solidFill>
                  <a:srgbClr val="003300"/>
                </a:solidFill>
                <a:latin typeface="Arial Black" pitchFamily="34" charset="0"/>
              </a:rPr>
              <a:t>Александр </a:t>
            </a:r>
          </a:p>
          <a:p>
            <a:pPr algn="ctr"/>
            <a:r>
              <a:rPr lang="ru-RU" sz="3600">
                <a:solidFill>
                  <a:srgbClr val="003300"/>
                </a:solidFill>
                <a:latin typeface="Arial Black" pitchFamily="34" charset="0"/>
              </a:rPr>
              <a:t>Александрович </a:t>
            </a:r>
          </a:p>
          <a:p>
            <a:pPr algn="ctr"/>
            <a:r>
              <a:rPr lang="ru-RU" sz="3600">
                <a:solidFill>
                  <a:srgbClr val="003300"/>
                </a:solidFill>
                <a:latin typeface="Arial Black" pitchFamily="34" charset="0"/>
              </a:rPr>
              <a:t>Блок</a:t>
            </a:r>
          </a:p>
        </p:txBody>
      </p:sp>
      <p:pic>
        <p:nvPicPr>
          <p:cNvPr id="3076" name="Picture 6" descr="Картинки по запросу бл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14313"/>
            <a:ext cx="3959225" cy="564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357188" y="142875"/>
            <a:ext cx="85010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3600" b="1">
                <a:solidFill>
                  <a:srgbClr val="003300"/>
                </a:solidFill>
              </a:rPr>
              <a:t>Читайте книги </a:t>
            </a:r>
          </a:p>
          <a:p>
            <a:pPr algn="ctr" eaLnBrk="1" hangingPunct="1"/>
            <a:r>
              <a:rPr lang="ru-RU" sz="3600" b="1">
                <a:solidFill>
                  <a:srgbClr val="003300"/>
                </a:solidFill>
              </a:rPr>
              <a:t>Александра Александровича Блока</a:t>
            </a:r>
          </a:p>
        </p:txBody>
      </p:sp>
      <p:pic>
        <p:nvPicPr>
          <p:cNvPr id="21507" name="Picture 2" descr="http://i809.photobucket.com/albums/zz11/bukvoed/27266/91796/img001.jpg"/>
          <p:cNvPicPr>
            <a:picLocks noChangeAspect="1" noChangeArrowheads="1"/>
          </p:cNvPicPr>
          <p:nvPr/>
        </p:nvPicPr>
        <p:blipFill>
          <a:blip r:embed="rId2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90897">
            <a:off x="717550" y="1928813"/>
            <a:ext cx="2465388" cy="3143250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http://cv01.twirpx.net/0833/08334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643188"/>
            <a:ext cx="2455863" cy="3143250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6" descr="http://www.spbmuseum.ru.images.1c-bitrix-cdn.ru/upload/iblock/17a/Blok_Kruglii_god.jpg?131304238918680"/>
          <p:cNvPicPr>
            <a:picLocks noChangeAspect="1" noChangeArrowheads="1"/>
          </p:cNvPicPr>
          <p:nvPr/>
        </p:nvPicPr>
        <p:blipFill>
          <a:blip r:embed="rId4">
            <a:lum bright="-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9545">
            <a:off x="5778500" y="1703388"/>
            <a:ext cx="2435225" cy="3143250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357188" y="928688"/>
            <a:ext cx="414337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b="1"/>
              <a:t/>
            </a:r>
            <a:br>
              <a:rPr lang="ru-RU" b="1"/>
            </a:br>
            <a:endParaRPr lang="ru-RU" sz="2800">
              <a:solidFill>
                <a:srgbClr val="003300"/>
              </a:solidFill>
              <a:latin typeface="Arial Black" pitchFamily="34" charset="0"/>
            </a:endParaRPr>
          </a:p>
          <a:p>
            <a:pPr algn="ctr"/>
            <a:r>
              <a:rPr lang="ru-RU" sz="2800" b="1">
                <a:solidFill>
                  <a:srgbClr val="003300"/>
                </a:solidFill>
              </a:rPr>
              <a:t>Родился </a:t>
            </a:r>
          </a:p>
          <a:p>
            <a:pPr algn="ctr"/>
            <a:r>
              <a:rPr lang="ru-RU" sz="2800" b="1">
                <a:solidFill>
                  <a:srgbClr val="003300"/>
                </a:solidFill>
              </a:rPr>
              <a:t>16 ноября 1880 года </a:t>
            </a:r>
          </a:p>
          <a:p>
            <a:pPr algn="ctr"/>
            <a:r>
              <a:rPr lang="ru-RU" sz="2800" b="1">
                <a:solidFill>
                  <a:srgbClr val="003300"/>
                </a:solidFill>
              </a:rPr>
              <a:t>в Санкт-Петербурге </a:t>
            </a:r>
          </a:p>
          <a:p>
            <a:pPr algn="ctr"/>
            <a:r>
              <a:rPr lang="ru-RU" sz="2800" b="1">
                <a:solidFill>
                  <a:srgbClr val="003300"/>
                </a:solidFill>
              </a:rPr>
              <a:t>в высококультурной семье </a:t>
            </a:r>
          </a:p>
          <a:p>
            <a:pPr algn="ctr"/>
            <a:r>
              <a:rPr lang="ru-RU" sz="2800" b="1">
                <a:solidFill>
                  <a:srgbClr val="003300"/>
                </a:solidFill>
              </a:rPr>
              <a:t>(отец – профессор, мать – поэтесса).</a:t>
            </a:r>
          </a:p>
        </p:txBody>
      </p:sp>
      <p:pic>
        <p:nvPicPr>
          <p:cNvPr id="3891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14290"/>
            <a:ext cx="3933825" cy="4762500"/>
          </a:xfrm>
          <a:prstGeom prst="ellipse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Картинки по запросу отец бло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57166"/>
            <a:ext cx="3787048" cy="4718622"/>
          </a:xfrm>
          <a:prstGeom prst="ellipse">
            <a:avLst/>
          </a:prstGeom>
          <a:noFill/>
        </p:spPr>
      </p:pic>
      <p:sp>
        <p:nvSpPr>
          <p:cNvPr id="5123" name="Прямоугольник 3"/>
          <p:cNvSpPr>
            <a:spLocks noChangeArrowheads="1"/>
          </p:cNvSpPr>
          <p:nvPr/>
        </p:nvSpPr>
        <p:spPr bwMode="auto">
          <a:xfrm>
            <a:off x="4286250" y="5286375"/>
            <a:ext cx="4572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3300"/>
                </a:solidFill>
              </a:rPr>
              <a:t>Отец</a:t>
            </a:r>
          </a:p>
          <a:p>
            <a:pPr algn="ctr"/>
            <a:r>
              <a:rPr lang="ru-RU" sz="2000" b="1">
                <a:solidFill>
                  <a:srgbClr val="003300"/>
                </a:solidFill>
              </a:rPr>
              <a:t>Александр Львович Блок - юрист, профессор Варшавского университета.</a:t>
            </a:r>
          </a:p>
        </p:txBody>
      </p:sp>
      <p:pic>
        <p:nvPicPr>
          <p:cNvPr id="40964" name="Picture 4" descr="https://upload.wikimedia.org/wikipedia/commons/5/56/Alexandra_Blok.jpg"/>
          <p:cNvPicPr>
            <a:picLocks noChangeAspect="1" noChangeArrowheads="1"/>
          </p:cNvPicPr>
          <p:nvPr/>
        </p:nvPicPr>
        <p:blipFill>
          <a:blip r:embed="rId3"/>
          <a:srcRect r="81"/>
          <a:stretch>
            <a:fillRect/>
          </a:stretch>
        </p:blipFill>
        <p:spPr bwMode="auto">
          <a:xfrm>
            <a:off x="500034" y="428604"/>
            <a:ext cx="3714776" cy="4720862"/>
          </a:xfrm>
          <a:prstGeom prst="ellipse">
            <a:avLst/>
          </a:prstGeom>
          <a:noFill/>
        </p:spPr>
      </p:pic>
      <p:sp>
        <p:nvSpPr>
          <p:cNvPr id="5125" name="Прямоугольник 5"/>
          <p:cNvSpPr>
            <a:spLocks noChangeArrowheads="1"/>
          </p:cNvSpPr>
          <p:nvPr/>
        </p:nvSpPr>
        <p:spPr bwMode="auto">
          <a:xfrm>
            <a:off x="357188" y="5357813"/>
            <a:ext cx="3786187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t"/>
            <a:r>
              <a:rPr lang="ru-RU" sz="2000" b="1">
                <a:solidFill>
                  <a:srgbClr val="003300"/>
                </a:solidFill>
              </a:rPr>
              <a:t>Мать</a:t>
            </a:r>
          </a:p>
          <a:p>
            <a:pPr algn="ctr" fontAlgn="t"/>
            <a:r>
              <a:rPr lang="ru-RU" sz="2000" b="1">
                <a:solidFill>
                  <a:srgbClr val="003300"/>
                </a:solidFill>
              </a:rPr>
              <a:t>Александра Андреевна Бекетова - переводчик, поэт</a:t>
            </a:r>
          </a:p>
          <a:p>
            <a:endParaRPr lang="ru-RU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142875" y="3143250"/>
            <a:ext cx="7572375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1"/>
              <a:t/>
            </a:r>
            <a:br>
              <a:rPr lang="ru-RU" b="1"/>
            </a:br>
            <a:endParaRPr lang="ru-RU"/>
          </a:p>
          <a:p>
            <a:pPr algn="ctr"/>
            <a:r>
              <a:rPr lang="ru-RU" sz="2800" b="1">
                <a:solidFill>
                  <a:srgbClr val="003300"/>
                </a:solidFill>
              </a:rPr>
              <a:t>В 1889 году был отдан во 2 класс Введенской гимназии, которую окончил в 1898 году. Затем получил образование в Петербургском университете, где учился сперва на юридическом факультете, а после – на историко-филологическом.</a:t>
            </a:r>
          </a:p>
          <a:p>
            <a:r>
              <a:rPr lang="ru-RU" sz="2800" b="1">
                <a:solidFill>
                  <a:srgbClr val="003300"/>
                </a:solidFill>
              </a:rPr>
              <a:t/>
            </a:r>
            <a:br>
              <a:rPr lang="ru-RU" sz="2800" b="1">
                <a:solidFill>
                  <a:srgbClr val="003300"/>
                </a:solidFill>
              </a:rPr>
            </a:br>
            <a:endParaRPr lang="ru-RU" sz="2800" b="1">
              <a:solidFill>
                <a:srgbClr val="003300"/>
              </a:solidFill>
            </a:endParaRPr>
          </a:p>
        </p:txBody>
      </p:sp>
      <p:pic>
        <p:nvPicPr>
          <p:cNvPr id="3" name="Picture 7" descr="Картинки по запросу блок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2857488" y="214290"/>
            <a:ext cx="2824352" cy="3429024"/>
          </a:xfrm>
          <a:prstGeom prst="ellipse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4286250" y="500063"/>
            <a:ext cx="4572000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003300"/>
                </a:solidFill>
              </a:rPr>
              <a:t>Тётя поэта вспоминала, что в детстве Блок любил слушать сказки Пушкина, стихи Жуковского, детские рассказы разных писателей, многие из которых знал наизусть. А больше всего ему нравилась сказка «Сказка о царе </a:t>
            </a:r>
          </a:p>
          <a:p>
            <a:pPr algn="ctr"/>
            <a:r>
              <a:rPr lang="ru-RU" sz="2400" b="1">
                <a:solidFill>
                  <a:srgbClr val="003300"/>
                </a:solidFill>
              </a:rPr>
              <a:t>Салтане …»</a:t>
            </a:r>
          </a:p>
        </p:txBody>
      </p:sp>
      <p:pic>
        <p:nvPicPr>
          <p:cNvPr id="7171" name="Picture 5" descr="Картинки по запросу бл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85750"/>
            <a:ext cx="3636963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4857750" y="714375"/>
            <a:ext cx="3929063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2400">
                <a:solidFill>
                  <a:srgbClr val="0033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Животных мальчик любил до страсти. Дворовые псы были его большими любимцами, Глубокую нежность питал он к зайцам, ежам, любил насекомых, червей – словом, всё живое.</a:t>
            </a:r>
          </a:p>
        </p:txBody>
      </p:sp>
      <p:pic>
        <p:nvPicPr>
          <p:cNvPr id="8195" name="Picture 5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85750"/>
            <a:ext cx="4276725" cy="614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357313" y="4714875"/>
            <a:ext cx="4286250" cy="19383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>
              <a:defRPr/>
            </a:pPr>
            <a:r>
              <a:rPr lang="ru-RU" sz="2400" dirty="0" err="1">
                <a:solidFill>
                  <a:srgbClr val="0033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Зая</a:t>
            </a:r>
            <a:r>
              <a:rPr lang="ru-RU" sz="2400" dirty="0">
                <a:solidFill>
                  <a:srgbClr val="0033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серый, </a:t>
            </a:r>
          </a:p>
          <a:p>
            <a:pPr algn="just">
              <a:defRPr/>
            </a:pPr>
            <a:r>
              <a:rPr lang="ru-RU" sz="2400" dirty="0" err="1">
                <a:solidFill>
                  <a:srgbClr val="0033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Зая</a:t>
            </a:r>
            <a:r>
              <a:rPr lang="ru-RU" sz="2400" dirty="0">
                <a:solidFill>
                  <a:srgbClr val="0033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милый, </a:t>
            </a:r>
          </a:p>
          <a:p>
            <a:pPr algn="just">
              <a:defRPr/>
            </a:pPr>
            <a:r>
              <a:rPr lang="ru-RU" sz="2400" dirty="0">
                <a:solidFill>
                  <a:srgbClr val="0033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Я тебя люблю. </a:t>
            </a:r>
          </a:p>
          <a:p>
            <a:pPr algn="just">
              <a:defRPr/>
            </a:pPr>
            <a:r>
              <a:rPr lang="ru-RU" sz="2400" dirty="0">
                <a:solidFill>
                  <a:srgbClr val="0033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Для тебя – то в огороде </a:t>
            </a:r>
          </a:p>
          <a:p>
            <a:pPr algn="just">
              <a:defRPr/>
            </a:pPr>
            <a:r>
              <a:rPr lang="ru-RU" sz="2400" dirty="0">
                <a:solidFill>
                  <a:srgbClr val="0033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Я </a:t>
            </a:r>
            <a:r>
              <a:rPr lang="ru-RU" sz="2400" dirty="0" err="1">
                <a:solidFill>
                  <a:srgbClr val="0033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капустку</a:t>
            </a:r>
            <a:r>
              <a:rPr lang="ru-RU" sz="2400" dirty="0">
                <a:solidFill>
                  <a:srgbClr val="0033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и коплю</a:t>
            </a:r>
            <a:endParaRPr lang="ru-RU" sz="2400" dirty="0">
              <a:solidFill>
                <a:srgbClr val="0033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9219" name="Rectangle 1"/>
          <p:cNvSpPr>
            <a:spLocks noChangeArrowheads="1"/>
          </p:cNvSpPr>
          <p:nvPr/>
        </p:nvSpPr>
        <p:spPr bwMode="auto">
          <a:xfrm>
            <a:off x="3214688" y="928688"/>
            <a:ext cx="5786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400" b="1">
                <a:solidFill>
                  <a:srgbClr val="003300"/>
                </a:solidFill>
              </a:rPr>
              <a:t>В 5 лет Блок начал сочинять стихи.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7500" y="2928938"/>
            <a:ext cx="6000750" cy="1570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sz="2400" dirty="0">
                <a:solidFill>
                  <a:srgbClr val="0033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Жил на свете котик милый, Постоянно был унылый, - </a:t>
            </a:r>
          </a:p>
          <a:p>
            <a:pPr algn="just" eaLnBrk="0" hangingPunct="0">
              <a:defRPr/>
            </a:pPr>
            <a:r>
              <a:rPr lang="ru-RU" sz="2400" dirty="0">
                <a:solidFill>
                  <a:srgbClr val="0033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Отчего – никто не знал, </a:t>
            </a:r>
          </a:p>
          <a:p>
            <a:pPr algn="just" eaLnBrk="0" hangingPunct="0">
              <a:defRPr/>
            </a:pPr>
            <a:r>
              <a:rPr lang="ru-RU" sz="2400" dirty="0" err="1">
                <a:solidFill>
                  <a:srgbClr val="0033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Котя</a:t>
            </a:r>
            <a:r>
              <a:rPr lang="ru-RU" sz="2400" dirty="0">
                <a:solidFill>
                  <a:srgbClr val="0033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это не сказал.</a:t>
            </a:r>
            <a:endParaRPr lang="ru-RU" sz="2400" dirty="0">
              <a:solidFill>
                <a:srgbClr val="0033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9221" name="Picture 9" descr="Картинки по запросу александр блок в детств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2282825" cy="321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inpenza.ru/people/images/beketov-a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214313"/>
            <a:ext cx="3444875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71500" y="4286250"/>
            <a:ext cx="44291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003300"/>
                </a:solidFill>
              </a:rPr>
              <a:t>Дед, знаменитый учёный, ботаник Андрей Николаевич Бекетов был для Блока другом  детских лет.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329</Words>
  <Application>Microsoft Office PowerPoint</Application>
  <PresentationFormat>Экран (4:3)</PresentationFormat>
  <Paragraphs>64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Arial Black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ГБОУ СОШ №349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Блок</dc:title>
  <dc:creator>Петрова М.М.</dc:creator>
  <cp:lastModifiedBy>Ирина Леонидовна Красавина</cp:lastModifiedBy>
  <cp:revision>22</cp:revision>
  <dcterms:created xsi:type="dcterms:W3CDTF">2015-02-06T13:23:25Z</dcterms:created>
  <dcterms:modified xsi:type="dcterms:W3CDTF">2020-12-09T12:06:14Z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803495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